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2" r:id="rId3"/>
    <p:sldId id="259" r:id="rId4"/>
    <p:sldId id="260" r:id="rId5"/>
    <p:sldId id="263" r:id="rId6"/>
    <p:sldId id="257"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7"/>
    <p:restoredTop sz="94713"/>
  </p:normalViewPr>
  <p:slideViewPr>
    <p:cSldViewPr snapToGrid="0" snapToObjects="1">
      <p:cViewPr varScale="1">
        <p:scale>
          <a:sx n="72" d="100"/>
          <a:sy n="72"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ACD8-752D-EC43-8B4A-BF52C55DAC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C1C306-9F00-8F43-986A-9BD92EF61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3A683E-5B42-764A-88B3-9E7F8DA991E5}"/>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944E26DF-19A5-E945-A891-C2D4DC350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C78D0-34E3-FC4A-A8D3-112FFC17CA37}"/>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187118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93755-208B-A642-99FA-470459625C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BDDF88-5843-B646-8276-8F45379DD3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A3713-BC5B-B44C-838D-19F97E7FA694}"/>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299C2E83-AF41-DB4B-BDD7-9516F121E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0426E7-1AF0-AB48-B4FF-ECC80C786234}"/>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168242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2417FE-2B18-364D-9923-088868CE38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5CA373-256F-0E49-BC2C-2314B5FE0C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D260B-D396-F142-ABD0-FA9A340EC42C}"/>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B6019A48-D9D3-5E40-A7DF-2284AB7EB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5E2EE-561D-C340-A1FF-AE26270D8AEA}"/>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147678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6044F-5E88-4A44-9FF8-8AA20815E5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686D5-0D0E-224E-87BD-CD2C736FA4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D18F2-4FB0-BA48-9DA5-591A6209220F}"/>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BB0E525A-93F8-0541-8998-BBF33A907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1E0A0-4683-D640-8C42-A5635BD4A47F}"/>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411948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A850E-F282-EC46-9482-006C035A83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249024-E6D6-1447-B7FF-EF0757FEED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908C7D-E877-BA48-8294-A66C7CE5FE5E}"/>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AB71D32D-D2C2-ED4B-B4A5-329359999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9A077-AB54-5044-B9E0-0E054BD35484}"/>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332267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7DCF4-D422-704C-84F5-C9CCBEE1C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BD27DA-62E5-F147-B6AB-49643F41E8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2DC2CB-AAD5-3647-BF84-01ED4C06DE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1C9339-076A-CD4A-8F26-681AEA9A8B8E}"/>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6" name="Footer Placeholder 5">
            <a:extLst>
              <a:ext uri="{FF2B5EF4-FFF2-40B4-BE49-F238E27FC236}">
                <a16:creationId xmlns:a16="http://schemas.microsoft.com/office/drawing/2014/main" id="{37F6FF3A-9A3A-0B43-BE07-35EBE7317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228BDC-B095-AD43-9DC3-F8E370DD7F70}"/>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33243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CC1B-FDFC-D44C-BA16-6573A75B93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2EE4C5-E87D-AB47-9693-7F4B46107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882E6B-4145-1840-95AA-5A9107F06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6B54BD-C7A9-2F47-8F17-56F4FCBBDF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407EC7-3E86-A34D-BC37-8B6C18FD8A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6BF70-1354-374E-B66B-CE2FCF4DC67D}"/>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8" name="Footer Placeholder 7">
            <a:extLst>
              <a:ext uri="{FF2B5EF4-FFF2-40B4-BE49-F238E27FC236}">
                <a16:creationId xmlns:a16="http://schemas.microsoft.com/office/drawing/2014/main" id="{78B3C5AB-4463-B14C-B20C-CC7FC36721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67A270-1F24-F74A-9B12-F2C006E386DF}"/>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240256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6B2A5-1665-8E40-B8C0-ECDC057207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2AD43D-728C-B34E-8996-AF0AE856E7DE}"/>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4" name="Footer Placeholder 3">
            <a:extLst>
              <a:ext uri="{FF2B5EF4-FFF2-40B4-BE49-F238E27FC236}">
                <a16:creationId xmlns:a16="http://schemas.microsoft.com/office/drawing/2014/main" id="{03BE5FA9-7174-B843-B2E9-9CBF8E0614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BC2D50-C143-B748-B13C-AA8B2A185115}"/>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83261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AD864-89CD-DC4B-9A3B-30E5C77819B3}"/>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3" name="Footer Placeholder 2">
            <a:extLst>
              <a:ext uri="{FF2B5EF4-FFF2-40B4-BE49-F238E27FC236}">
                <a16:creationId xmlns:a16="http://schemas.microsoft.com/office/drawing/2014/main" id="{1E038809-957D-9847-9DFE-18035DBCA0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85CF44-70E7-C341-9043-F68674E8BE26}"/>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223793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A6DB-5083-DC4D-ABF9-01DB725E4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CD20F9-0220-BB4C-91AD-64A5CC8C05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97DE0D-D684-F246-B958-3B40C290E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37DD40-95BD-2B41-B448-1157A1A440E7}"/>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6" name="Footer Placeholder 5">
            <a:extLst>
              <a:ext uri="{FF2B5EF4-FFF2-40B4-BE49-F238E27FC236}">
                <a16:creationId xmlns:a16="http://schemas.microsoft.com/office/drawing/2014/main" id="{6A1979F8-0279-8440-8DEA-4DE3DB776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EB462-DC34-FF46-B13C-3F5954CEA31C}"/>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160644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BC565-62C6-DE4E-AC12-85E6319627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613BA-F3B8-3B40-AA90-5A656AFB76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FACCF-437D-C846-B97F-7849C5544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8A5DD4-271E-1E48-84CC-F6C2EA84CC8B}"/>
              </a:ext>
            </a:extLst>
          </p:cNvPr>
          <p:cNvSpPr>
            <a:spLocks noGrp="1"/>
          </p:cNvSpPr>
          <p:nvPr>
            <p:ph type="dt" sz="half" idx="10"/>
          </p:nvPr>
        </p:nvSpPr>
        <p:spPr/>
        <p:txBody>
          <a:bodyPr/>
          <a:lstStyle/>
          <a:p>
            <a:fld id="{115988B5-F129-A24A-B506-9FCC0474307E}" type="datetimeFigureOut">
              <a:rPr lang="en-US" smtClean="0"/>
              <a:t>6/2/2021</a:t>
            </a:fld>
            <a:endParaRPr lang="en-US"/>
          </a:p>
        </p:txBody>
      </p:sp>
      <p:sp>
        <p:nvSpPr>
          <p:cNvPr id="6" name="Footer Placeholder 5">
            <a:extLst>
              <a:ext uri="{FF2B5EF4-FFF2-40B4-BE49-F238E27FC236}">
                <a16:creationId xmlns:a16="http://schemas.microsoft.com/office/drawing/2014/main" id="{ECDFA994-2240-4041-A904-45F484A5EF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65ECFA-0464-9E41-B705-F6C50F3538CE}"/>
              </a:ext>
            </a:extLst>
          </p:cNvPr>
          <p:cNvSpPr>
            <a:spLocks noGrp="1"/>
          </p:cNvSpPr>
          <p:nvPr>
            <p:ph type="sldNum" sz="quarter" idx="12"/>
          </p:nvPr>
        </p:nvSpPr>
        <p:spPr/>
        <p:txBody>
          <a:bodyPr/>
          <a:lstStyle/>
          <a:p>
            <a:fld id="{CF913F79-135B-5747-BDA9-2A0E4D245045}" type="slidenum">
              <a:rPr lang="en-US" smtClean="0"/>
              <a:t>‹#›</a:t>
            </a:fld>
            <a:endParaRPr lang="en-US"/>
          </a:p>
        </p:txBody>
      </p:sp>
    </p:spTree>
    <p:extLst>
      <p:ext uri="{BB962C8B-B14F-4D97-AF65-F5344CB8AC3E}">
        <p14:creationId xmlns:p14="http://schemas.microsoft.com/office/powerpoint/2010/main" val="3570935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0B3149-1A57-A746-9D74-28DC5ED588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F110DC-3DE6-C441-9EB3-74F40DBEDD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66BF0-32B7-1C46-A6C3-81BC94D851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988B5-F129-A24A-B506-9FCC0474307E}" type="datetimeFigureOut">
              <a:rPr lang="en-US" smtClean="0"/>
              <a:t>6/2/2021</a:t>
            </a:fld>
            <a:endParaRPr lang="en-US"/>
          </a:p>
        </p:txBody>
      </p:sp>
      <p:sp>
        <p:nvSpPr>
          <p:cNvPr id="5" name="Footer Placeholder 4">
            <a:extLst>
              <a:ext uri="{FF2B5EF4-FFF2-40B4-BE49-F238E27FC236}">
                <a16:creationId xmlns:a16="http://schemas.microsoft.com/office/drawing/2014/main" id="{67EC0CFE-A0C2-B642-AFB2-9BFE4F214E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96CADD-4FEE-3942-8300-6C66D477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13F79-135B-5747-BDA9-2A0E4D245045}" type="slidenum">
              <a:rPr lang="en-US" smtClean="0"/>
              <a:t>‹#›</a:t>
            </a:fld>
            <a:endParaRPr lang="en-US"/>
          </a:p>
        </p:txBody>
      </p:sp>
    </p:spTree>
    <p:extLst>
      <p:ext uri="{BB962C8B-B14F-4D97-AF65-F5344CB8AC3E}">
        <p14:creationId xmlns:p14="http://schemas.microsoft.com/office/powerpoint/2010/main" val="2893241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1DB9-C133-D949-8BD9-2564A98D19EC}"/>
              </a:ext>
            </a:extLst>
          </p:cNvPr>
          <p:cNvSpPr>
            <a:spLocks noGrp="1"/>
          </p:cNvSpPr>
          <p:nvPr>
            <p:ph type="title"/>
          </p:nvPr>
        </p:nvSpPr>
        <p:spPr>
          <a:xfrm>
            <a:off x="838200" y="306038"/>
            <a:ext cx="10515600" cy="749997"/>
          </a:xfrm>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b="1" dirty="0">
                <a:latin typeface="+mn-lt"/>
              </a:rPr>
              <a:t>Conservation and Recreation Parks</a:t>
            </a:r>
            <a:br>
              <a:rPr lang="en-US" sz="2000" b="1" dirty="0">
                <a:latin typeface="+mn-lt"/>
              </a:rPr>
            </a:br>
            <a:br>
              <a:rPr lang="en-US" sz="2000" b="1" dirty="0">
                <a:latin typeface="+mn-lt"/>
              </a:rPr>
            </a:br>
            <a:r>
              <a:rPr lang="en-US" sz="2000" b="1" dirty="0">
                <a:latin typeface="+mn-lt"/>
              </a:rPr>
              <a:t>Examples on Town-Owned, Wilton Land Trust-Owned and State-Owned Land</a:t>
            </a:r>
            <a:endParaRPr lang="en-US" sz="2000" b="1" dirty="0"/>
          </a:p>
        </p:txBody>
      </p:sp>
      <p:sp>
        <p:nvSpPr>
          <p:cNvPr id="3" name="Content Placeholder 2">
            <a:extLst>
              <a:ext uri="{FF2B5EF4-FFF2-40B4-BE49-F238E27FC236}">
                <a16:creationId xmlns:a16="http://schemas.microsoft.com/office/drawing/2014/main" id="{65B35359-D30D-B54E-A22C-6CE2301B0761}"/>
              </a:ext>
            </a:extLst>
          </p:cNvPr>
          <p:cNvSpPr>
            <a:spLocks noGrp="1"/>
          </p:cNvSpPr>
          <p:nvPr>
            <p:ph idx="1"/>
          </p:nvPr>
        </p:nvSpPr>
        <p:spPr>
          <a:xfrm>
            <a:off x="838200" y="1505414"/>
            <a:ext cx="10515600" cy="5046547"/>
          </a:xfrm>
        </p:spPr>
        <p:txBody>
          <a:bodyPr>
            <a:normAutofit/>
          </a:bodyPr>
          <a:lstStyle/>
          <a:p>
            <a:pPr marL="0" indent="0">
              <a:buNone/>
            </a:pPr>
            <a:r>
              <a:rPr lang="en-US" sz="1800" b="1" i="1" dirty="0"/>
              <a:t>					</a:t>
            </a:r>
            <a:r>
              <a:rPr lang="en-US" sz="1800" b="1" u="sng" dirty="0"/>
              <a:t>Conservation</a:t>
            </a:r>
            <a:r>
              <a:rPr lang="en-US" sz="1800" b="1" i="1" dirty="0"/>
              <a:t>		</a:t>
            </a:r>
            <a:r>
              <a:rPr lang="en-US" sz="1800" b="1" u="sng" dirty="0"/>
              <a:t>Recreation</a:t>
            </a:r>
          </a:p>
          <a:p>
            <a:pPr marL="0" indent="0">
              <a:buNone/>
            </a:pPr>
            <a:r>
              <a:rPr lang="en-US" sz="1800" b="1" i="1" dirty="0"/>
              <a:t>Town-Owned				</a:t>
            </a:r>
            <a:r>
              <a:rPr lang="en-US" sz="1800" i="1" dirty="0"/>
              <a:t>Schenck’s Island*		Merwin Meadows**</a:t>
            </a:r>
          </a:p>
          <a:p>
            <a:pPr marL="0" indent="0">
              <a:buNone/>
            </a:pPr>
            <a:r>
              <a:rPr lang="en-US" sz="1800" i="1" dirty="0"/>
              <a:t>					Town Forest*		Allen’s Meadows**</a:t>
            </a:r>
          </a:p>
          <a:p>
            <a:pPr marL="0" indent="0">
              <a:buNone/>
            </a:pPr>
            <a:r>
              <a:rPr lang="en-US" sz="1800" i="1" dirty="0"/>
              <a:t>					Bradley Park*		NRVT***</a:t>
            </a:r>
          </a:p>
          <a:p>
            <a:pPr marL="0" indent="0">
              <a:buNone/>
            </a:pPr>
            <a:endParaRPr lang="en-US" sz="1800" b="1" i="1" dirty="0"/>
          </a:p>
          <a:p>
            <a:pPr marL="0" indent="0">
              <a:buNone/>
            </a:pPr>
            <a:r>
              <a:rPr lang="en-US" sz="1800" b="1" i="1" dirty="0"/>
              <a:t>Wilton Land Trust-Owned			</a:t>
            </a:r>
            <a:r>
              <a:rPr lang="en-US" sz="1800" i="1" dirty="0"/>
              <a:t>Harrison Smith Preserve</a:t>
            </a:r>
          </a:p>
          <a:p>
            <a:pPr marL="0" indent="0">
              <a:buNone/>
            </a:pPr>
            <a:endParaRPr lang="en-US" sz="1800" b="1" i="1" dirty="0"/>
          </a:p>
          <a:p>
            <a:pPr marL="0" indent="0">
              <a:buNone/>
            </a:pPr>
            <a:endParaRPr lang="en-US" sz="1800" b="1" i="1" dirty="0"/>
          </a:p>
          <a:p>
            <a:pPr marL="0" indent="0">
              <a:buNone/>
            </a:pPr>
            <a:r>
              <a:rPr lang="en-US" sz="1800" b="1" i="1" dirty="0"/>
              <a:t>State Land-Owned </a:t>
            </a:r>
            <a:r>
              <a:rPr lang="en-US" sz="1800" b="1" dirty="0"/>
              <a:t> 			</a:t>
            </a:r>
            <a:r>
              <a:rPr lang="en-US" sz="1800" i="1" dirty="0"/>
              <a:t>Quarry Head</a:t>
            </a:r>
            <a:r>
              <a:rPr lang="en-US" sz="1800" b="1" dirty="0"/>
              <a:t>		</a:t>
            </a:r>
            <a:r>
              <a:rPr lang="en-US" sz="1800" i="1" dirty="0"/>
              <a:t>NRVT-leased</a:t>
            </a:r>
            <a:r>
              <a:rPr lang="en-US" sz="1600" b="1" dirty="0"/>
              <a:t>			</a:t>
            </a:r>
          </a:p>
          <a:p>
            <a:pPr marL="0" indent="0">
              <a:buNone/>
            </a:pPr>
            <a:r>
              <a:rPr lang="en-US" sz="1600" b="1" dirty="0"/>
              <a:t>							</a:t>
            </a:r>
            <a:endParaRPr lang="en-US" sz="1800" i="1" dirty="0"/>
          </a:p>
          <a:p>
            <a:pPr marL="0" indent="0">
              <a:buNone/>
            </a:pPr>
            <a:r>
              <a:rPr lang="en-US" sz="1800" i="1" dirty="0"/>
              <a:t>*</a:t>
            </a:r>
            <a:r>
              <a:rPr lang="en-US" sz="1600" i="1" dirty="0"/>
              <a:t>Managed by Environmental Affairs Department</a:t>
            </a:r>
          </a:p>
          <a:p>
            <a:pPr marL="0" indent="0">
              <a:buNone/>
            </a:pPr>
            <a:r>
              <a:rPr lang="en-US" sz="1600" i="1" dirty="0"/>
              <a:t>**Managed by Parks and Recreation Department</a:t>
            </a:r>
          </a:p>
          <a:p>
            <a:pPr marL="0" indent="0">
              <a:buNone/>
            </a:pPr>
            <a:r>
              <a:rPr lang="en-US" sz="1600" i="1" dirty="0"/>
              <a:t>***Built and managed by Friends of the Norwalk River Valley Trail</a:t>
            </a:r>
          </a:p>
          <a:p>
            <a:pPr marL="0" indent="0">
              <a:buNone/>
            </a:pPr>
            <a:endParaRPr lang="en-US" sz="1800" i="1" dirty="0"/>
          </a:p>
        </p:txBody>
      </p:sp>
    </p:spTree>
    <p:extLst>
      <p:ext uri="{BB962C8B-B14F-4D97-AF65-F5344CB8AC3E}">
        <p14:creationId xmlns:p14="http://schemas.microsoft.com/office/powerpoint/2010/main" val="33254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1DB9-C133-D949-8BD9-2564A98D19EC}"/>
              </a:ext>
            </a:extLst>
          </p:cNvPr>
          <p:cNvSpPr>
            <a:spLocks noGrp="1"/>
          </p:cNvSpPr>
          <p:nvPr>
            <p:ph type="title"/>
          </p:nvPr>
        </p:nvSpPr>
        <p:spPr>
          <a:xfrm>
            <a:off x="838200" y="306038"/>
            <a:ext cx="10515600" cy="931747"/>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sz="2000" b="1" dirty="0"/>
              <a:t>Conservation and Recreation</a:t>
            </a:r>
            <a:br>
              <a:rPr lang="en-US" sz="2000" b="1" dirty="0"/>
            </a:br>
            <a:br>
              <a:rPr lang="en-US" sz="2000" b="1" dirty="0"/>
            </a:br>
            <a:r>
              <a:rPr lang="en-US" sz="2000" b="1" dirty="0"/>
              <a:t>What Is the Difference?</a:t>
            </a:r>
          </a:p>
        </p:txBody>
      </p:sp>
      <p:sp>
        <p:nvSpPr>
          <p:cNvPr id="3" name="Content Placeholder 2">
            <a:extLst>
              <a:ext uri="{FF2B5EF4-FFF2-40B4-BE49-F238E27FC236}">
                <a16:creationId xmlns:a16="http://schemas.microsoft.com/office/drawing/2014/main" id="{65B35359-D30D-B54E-A22C-6CE2301B0761}"/>
              </a:ext>
            </a:extLst>
          </p:cNvPr>
          <p:cNvSpPr>
            <a:spLocks noGrp="1"/>
          </p:cNvSpPr>
          <p:nvPr>
            <p:ph idx="1"/>
          </p:nvPr>
        </p:nvSpPr>
        <p:spPr>
          <a:xfrm>
            <a:off x="838200" y="1929161"/>
            <a:ext cx="10515600" cy="4247802"/>
          </a:xfrm>
        </p:spPr>
        <p:txBody>
          <a:bodyPr>
            <a:normAutofit/>
          </a:bodyPr>
          <a:lstStyle/>
          <a:p>
            <a:pPr marL="0" indent="0">
              <a:buNone/>
            </a:pPr>
            <a:r>
              <a:rPr lang="en-US" sz="1800" b="1" i="1" dirty="0"/>
              <a:t>					</a:t>
            </a:r>
            <a:r>
              <a:rPr lang="en-US" sz="1800" b="1" u="sng" dirty="0"/>
              <a:t>Conservation</a:t>
            </a:r>
            <a:r>
              <a:rPr lang="en-US" sz="1800" b="1" i="1" dirty="0"/>
              <a:t>		</a:t>
            </a:r>
            <a:r>
              <a:rPr lang="en-US" sz="1800" b="1" u="sng" dirty="0"/>
              <a:t>Recreation</a:t>
            </a:r>
          </a:p>
          <a:p>
            <a:pPr marL="0" indent="0">
              <a:buNone/>
            </a:pPr>
            <a:r>
              <a:rPr lang="en-US" sz="1800" b="1" dirty="0"/>
              <a:t>		</a:t>
            </a:r>
            <a:endParaRPr lang="en-US" sz="1600" b="1" dirty="0"/>
          </a:p>
          <a:p>
            <a:r>
              <a:rPr lang="en-US" sz="1600" b="1" dirty="0"/>
              <a:t>Purpose				Preserve Habitat		Recreational Activity</a:t>
            </a:r>
          </a:p>
          <a:p>
            <a:pPr marL="3657600" lvl="8" indent="0">
              <a:buNone/>
            </a:pPr>
            <a:r>
              <a:rPr lang="en-US" b="1" dirty="0"/>
              <a:t>	</a:t>
            </a:r>
            <a:r>
              <a:rPr lang="en-US" sz="1600" b="1" dirty="0"/>
              <a:t>			Fitness</a:t>
            </a:r>
          </a:p>
          <a:p>
            <a:pPr lvl="4"/>
            <a:endParaRPr lang="en-US" sz="600" b="1" dirty="0"/>
          </a:p>
          <a:p>
            <a:r>
              <a:rPr lang="en-US" sz="1600" b="1" dirty="0"/>
              <a:t>Secondary Purpose			Non-intensive Activity	Community Gathering</a:t>
            </a:r>
          </a:p>
          <a:p>
            <a:pPr marL="0" indent="0">
              <a:buNone/>
            </a:pPr>
            <a:r>
              <a:rPr lang="en-US" sz="1600" b="1" dirty="0"/>
              <a:t>					Education</a:t>
            </a:r>
          </a:p>
          <a:p>
            <a:pPr marL="0" indent="0">
              <a:buNone/>
            </a:pPr>
            <a:endParaRPr lang="en-US" sz="1600" b="1" dirty="0"/>
          </a:p>
          <a:p>
            <a:r>
              <a:rPr lang="en-US" sz="1600" b="1" dirty="0"/>
              <a:t>Allowed Activities				Hiking and Biking		Varied	</a:t>
            </a:r>
            <a:r>
              <a:rPr lang="en-US" sz="1800" b="1" dirty="0"/>
              <a:t>	</a:t>
            </a:r>
          </a:p>
          <a:p>
            <a:endParaRPr lang="en-US" sz="1600" b="1" dirty="0"/>
          </a:p>
          <a:p>
            <a:r>
              <a:rPr lang="en-US" sz="1600" b="1" dirty="0"/>
              <a:t>Development Priorities			Environmental Impact	Support Active Recreation				</a:t>
            </a:r>
            <a:endParaRPr lang="en-US" sz="1800" b="1" i="1" dirty="0"/>
          </a:p>
          <a:p>
            <a:pPr lvl="1"/>
            <a:endParaRPr lang="en-US" sz="1400" dirty="0"/>
          </a:p>
        </p:txBody>
      </p:sp>
    </p:spTree>
    <p:extLst>
      <p:ext uri="{BB962C8B-B14F-4D97-AF65-F5344CB8AC3E}">
        <p14:creationId xmlns:p14="http://schemas.microsoft.com/office/powerpoint/2010/main" val="321042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1DB9-C133-D949-8BD9-2564A98D19EC}"/>
              </a:ext>
            </a:extLst>
          </p:cNvPr>
          <p:cNvSpPr>
            <a:spLocks noGrp="1"/>
          </p:cNvSpPr>
          <p:nvPr>
            <p:ph type="title"/>
          </p:nvPr>
        </p:nvSpPr>
        <p:spPr>
          <a:xfrm>
            <a:off x="838200" y="365125"/>
            <a:ext cx="10515600" cy="749997"/>
          </a:xfrm>
          <a:solidFill>
            <a:schemeClr val="bg1"/>
          </a:solidFill>
          <a:ln>
            <a:noFill/>
          </a:ln>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b="1" dirty="0"/>
              <a:t>When Conservation &amp; Recreation Converge</a:t>
            </a:r>
            <a:br>
              <a:rPr lang="en-US" sz="2000" b="1" dirty="0"/>
            </a:br>
            <a:br>
              <a:rPr lang="en-US" sz="2000" b="1" dirty="0"/>
            </a:br>
            <a:r>
              <a:rPr lang="en-US" sz="2000" b="1" dirty="0"/>
              <a:t>NRVT</a:t>
            </a:r>
          </a:p>
        </p:txBody>
      </p:sp>
      <p:sp>
        <p:nvSpPr>
          <p:cNvPr id="3" name="Content Placeholder 2">
            <a:extLst>
              <a:ext uri="{FF2B5EF4-FFF2-40B4-BE49-F238E27FC236}">
                <a16:creationId xmlns:a16="http://schemas.microsoft.com/office/drawing/2014/main" id="{65B35359-D30D-B54E-A22C-6CE2301B0761}"/>
              </a:ext>
            </a:extLst>
          </p:cNvPr>
          <p:cNvSpPr>
            <a:spLocks noGrp="1"/>
          </p:cNvSpPr>
          <p:nvPr>
            <p:ph idx="1"/>
          </p:nvPr>
        </p:nvSpPr>
        <p:spPr>
          <a:xfrm>
            <a:off x="838200" y="1505415"/>
            <a:ext cx="10515600" cy="4671548"/>
          </a:xfrm>
        </p:spPr>
        <p:txBody>
          <a:bodyPr>
            <a:normAutofit/>
          </a:bodyPr>
          <a:lstStyle/>
          <a:p>
            <a:pPr marL="0" indent="0">
              <a:buNone/>
            </a:pPr>
            <a:r>
              <a:rPr lang="en-US" sz="1800" b="1" i="1" dirty="0"/>
              <a:t>					</a:t>
            </a:r>
            <a:r>
              <a:rPr lang="en-US" sz="1800" b="1" u="sng" dirty="0"/>
              <a:t>Conservation</a:t>
            </a:r>
            <a:r>
              <a:rPr lang="en-US" sz="1800" b="1" i="1" dirty="0"/>
              <a:t>		</a:t>
            </a:r>
            <a:r>
              <a:rPr lang="en-US" sz="1800" b="1" u="sng" dirty="0"/>
              <a:t>Recreation</a:t>
            </a:r>
          </a:p>
          <a:p>
            <a:pPr marL="0" indent="0">
              <a:buNone/>
            </a:pPr>
            <a:r>
              <a:rPr lang="en-US" sz="1800" b="1" dirty="0"/>
              <a:t>		</a:t>
            </a:r>
            <a:endParaRPr lang="en-US" sz="1600" b="1" dirty="0"/>
          </a:p>
          <a:p>
            <a:r>
              <a:rPr lang="en-US" sz="1600" b="1" dirty="0"/>
              <a:t>Purpose				     N/A			Multi-Use Trail</a:t>
            </a:r>
            <a:r>
              <a:rPr lang="en-US" b="1" dirty="0"/>
              <a:t>		</a:t>
            </a:r>
            <a:r>
              <a:rPr lang="en-US" sz="1600" b="1" dirty="0"/>
              <a:t>		</a:t>
            </a:r>
            <a:endParaRPr lang="en-US" sz="600" b="1" dirty="0"/>
          </a:p>
          <a:p>
            <a:r>
              <a:rPr lang="en-US" sz="1600" b="1" dirty="0"/>
              <a:t>Secondary Purpose			Natural Experience		</a:t>
            </a:r>
          </a:p>
          <a:p>
            <a:pPr marL="0" indent="0">
              <a:buNone/>
            </a:pPr>
            <a:r>
              <a:rPr lang="en-US" sz="1600" b="1" dirty="0"/>
              <a:t>					</a:t>
            </a:r>
          </a:p>
          <a:p>
            <a:r>
              <a:rPr lang="en-US" sz="1600" b="1" dirty="0"/>
              <a:t>Allowed Activities				Hiking and Biking		Walking, Running, Biking, Dog 									Walking and Stroller Walking	</a:t>
            </a:r>
            <a:r>
              <a:rPr lang="en-US" sz="1800" b="1" dirty="0"/>
              <a:t>	</a:t>
            </a:r>
            <a:endParaRPr lang="en-US" sz="1600" b="1" dirty="0"/>
          </a:p>
          <a:p>
            <a:r>
              <a:rPr lang="en-US" sz="1600" b="1" dirty="0"/>
              <a:t>Development Priorities			Minimize Environmental 	Wide, Groomed Trails</a:t>
            </a:r>
            <a:endParaRPr lang="en-US" sz="600" b="1" dirty="0"/>
          </a:p>
          <a:p>
            <a:pPr marL="0" indent="0">
              <a:buNone/>
            </a:pPr>
            <a:r>
              <a:rPr lang="en-US" sz="1600" b="1" dirty="0"/>
              <a:t>					Impact			</a:t>
            </a:r>
            <a:r>
              <a:rPr lang="en-US" sz="1600" b="1" dirty="0" err="1"/>
              <a:t>Handi</a:t>
            </a:r>
            <a:r>
              <a:rPr lang="en-US" sz="1600" b="1" dirty="0"/>
              <a:t>-Cap Accessible</a:t>
            </a:r>
          </a:p>
          <a:p>
            <a:pPr marL="0" indent="0">
              <a:buNone/>
            </a:pPr>
            <a:r>
              <a:rPr lang="en-US" sz="1600" b="1" dirty="0"/>
              <a:t>								High Volume Use					</a:t>
            </a:r>
            <a:endParaRPr lang="en-US" sz="1800" b="1" i="1" dirty="0"/>
          </a:p>
          <a:p>
            <a:pPr marL="0" indent="0">
              <a:buNone/>
            </a:pPr>
            <a:endParaRPr lang="en-US" sz="1400" b="1" i="1" dirty="0"/>
          </a:p>
          <a:p>
            <a:pPr lvl="1"/>
            <a:endParaRPr lang="en-US" sz="1400" dirty="0"/>
          </a:p>
        </p:txBody>
      </p:sp>
    </p:spTree>
    <p:extLst>
      <p:ext uri="{BB962C8B-B14F-4D97-AF65-F5344CB8AC3E}">
        <p14:creationId xmlns:p14="http://schemas.microsoft.com/office/powerpoint/2010/main" val="131503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A5C6-50E3-EC45-B56A-19788573EA63}"/>
              </a:ext>
            </a:extLst>
          </p:cNvPr>
          <p:cNvSpPr>
            <a:spLocks noGrp="1"/>
          </p:cNvSpPr>
          <p:nvPr>
            <p:ph type="title"/>
          </p:nvPr>
        </p:nvSpPr>
        <p:spPr/>
        <p:txBody>
          <a:bodyPr>
            <a:normAutofit fontScale="90000"/>
          </a:bodyPr>
          <a:lstStyle/>
          <a:p>
            <a:pPr algn="ctr"/>
            <a:br>
              <a:rPr lang="en-US" sz="2000" dirty="0"/>
            </a:br>
            <a:r>
              <a:rPr lang="en-US" sz="2000" b="1" dirty="0">
                <a:latin typeface="+mn-lt"/>
              </a:rPr>
              <a:t>Town of Wilton and FC NEMBA (Fairfield County Chapter - New England Mountain Bike Association)  </a:t>
            </a:r>
            <a:br>
              <a:rPr lang="en-US" sz="2000" b="1" dirty="0">
                <a:latin typeface="+mn-lt"/>
              </a:rPr>
            </a:br>
            <a:br>
              <a:rPr lang="en-US" sz="2000" b="1" dirty="0">
                <a:latin typeface="+mn-lt"/>
              </a:rPr>
            </a:br>
            <a:r>
              <a:rPr lang="en-US" sz="2000" b="1" dirty="0">
                <a:latin typeface="+mn-lt"/>
              </a:rPr>
              <a:t>Partnership at the Town Forest</a:t>
            </a:r>
            <a:br>
              <a:rPr lang="en-US" sz="2000" dirty="0"/>
            </a:br>
            <a:endParaRPr lang="en-US" sz="2000" dirty="0"/>
          </a:p>
        </p:txBody>
      </p:sp>
      <p:sp>
        <p:nvSpPr>
          <p:cNvPr id="3" name="Content Placeholder 2">
            <a:extLst>
              <a:ext uri="{FF2B5EF4-FFF2-40B4-BE49-F238E27FC236}">
                <a16:creationId xmlns:a16="http://schemas.microsoft.com/office/drawing/2014/main" id="{E973C450-3753-2748-A565-C3146E9A8453}"/>
              </a:ext>
            </a:extLst>
          </p:cNvPr>
          <p:cNvSpPr>
            <a:spLocks noGrp="1"/>
          </p:cNvSpPr>
          <p:nvPr>
            <p:ph idx="1"/>
          </p:nvPr>
        </p:nvSpPr>
        <p:spPr/>
        <p:txBody>
          <a:bodyPr/>
          <a:lstStyle/>
          <a:p>
            <a:r>
              <a:rPr lang="en-US" sz="1600" dirty="0"/>
              <a:t>Historically, many of Wilton’s hiking trails were not specifically constructed or designed for intensive use like mountain biking. Since 2009, FC NEMBA has worked to create a strong user-landowner relationship with the Town of Wilton.  The leadership has completed NEMBA trail building school &amp; core volunteers are active.</a:t>
            </a:r>
          </a:p>
          <a:p>
            <a:endParaRPr lang="en-US" sz="1600" dirty="0"/>
          </a:p>
          <a:p>
            <a:pPr lvl="1"/>
            <a:r>
              <a:rPr lang="en-US" sz="1600" dirty="0"/>
              <a:t>Average 175 volunteer hours in Town Forest annually</a:t>
            </a:r>
            <a:br>
              <a:rPr lang="en-US" sz="1600" dirty="0"/>
            </a:br>
            <a:endParaRPr lang="en-US" sz="1600" dirty="0"/>
          </a:p>
          <a:p>
            <a:pPr lvl="1"/>
            <a:r>
              <a:rPr lang="en-US" sz="1600" dirty="0"/>
              <a:t>Develop proposals for trail system modifications, assist in recruiting &amp; training volunteers, serve as “Trail Ambassadors” in communicating with other park users.</a:t>
            </a:r>
          </a:p>
          <a:p>
            <a:pPr marL="457200" lvl="1" indent="0">
              <a:buNone/>
            </a:pPr>
            <a:endParaRPr lang="en-US" sz="1600" dirty="0"/>
          </a:p>
          <a:p>
            <a:pPr lvl="1"/>
            <a:r>
              <a:rPr lang="en-US" sz="1600" dirty="0"/>
              <a:t>Worked with Town Staff and Conservation Commission to close over 2 miles of trails and undertake modifications of official trails to create a more sustainable trail system.</a:t>
            </a:r>
            <a:br>
              <a:rPr lang="en-US" sz="1600" dirty="0"/>
            </a:br>
            <a:endParaRPr lang="en-US" sz="1600" dirty="0"/>
          </a:p>
          <a:p>
            <a:pPr lvl="1"/>
            <a:r>
              <a:rPr lang="en-US" sz="1600" dirty="0"/>
              <a:t>Encourage bikers to stay off trails for at least 24 hours after each rain event and during spring thaw cycle when erosion can be accelerated.</a:t>
            </a:r>
          </a:p>
          <a:p>
            <a:pPr lvl="1"/>
            <a:endParaRPr lang="en-US" dirty="0"/>
          </a:p>
        </p:txBody>
      </p:sp>
    </p:spTree>
    <p:extLst>
      <p:ext uri="{BB962C8B-B14F-4D97-AF65-F5344CB8AC3E}">
        <p14:creationId xmlns:p14="http://schemas.microsoft.com/office/powerpoint/2010/main" val="416931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A5C6-50E3-EC45-B56A-19788573EA63}"/>
              </a:ext>
            </a:extLst>
          </p:cNvPr>
          <p:cNvSpPr>
            <a:spLocks noGrp="1"/>
          </p:cNvSpPr>
          <p:nvPr>
            <p:ph type="title"/>
          </p:nvPr>
        </p:nvSpPr>
        <p:spPr/>
        <p:txBody>
          <a:bodyPr>
            <a:normAutofit fontScale="90000"/>
          </a:bodyPr>
          <a:lstStyle/>
          <a:p>
            <a:pPr algn="ctr"/>
            <a:br>
              <a:rPr lang="en-US" sz="2000" dirty="0"/>
            </a:br>
            <a:r>
              <a:rPr lang="en-US" sz="2200" b="1" dirty="0">
                <a:latin typeface="+mn-lt"/>
              </a:rPr>
              <a:t>Town of Wilton and New England Mountain Bike Association  </a:t>
            </a:r>
            <a:br>
              <a:rPr lang="en-US" sz="2200" b="1" dirty="0">
                <a:latin typeface="+mn-lt"/>
              </a:rPr>
            </a:br>
            <a:br>
              <a:rPr lang="en-US" sz="2200" b="1" dirty="0">
                <a:latin typeface="+mn-lt"/>
              </a:rPr>
            </a:br>
            <a:r>
              <a:rPr lang="en-US" sz="2200" b="1" dirty="0">
                <a:latin typeface="+mn-lt"/>
              </a:rPr>
              <a:t>Partnership at the Town Forest</a:t>
            </a:r>
            <a:br>
              <a:rPr lang="en-US" sz="2200" dirty="0">
                <a:latin typeface="+mn-lt"/>
              </a:rPr>
            </a:br>
            <a:endParaRPr lang="en-US" sz="2200" dirty="0">
              <a:latin typeface="+mn-lt"/>
            </a:endParaRPr>
          </a:p>
        </p:txBody>
      </p:sp>
      <p:sp>
        <p:nvSpPr>
          <p:cNvPr id="3" name="Content Placeholder 2">
            <a:extLst>
              <a:ext uri="{FF2B5EF4-FFF2-40B4-BE49-F238E27FC236}">
                <a16:creationId xmlns:a16="http://schemas.microsoft.com/office/drawing/2014/main" id="{E973C450-3753-2748-A565-C3146E9A8453}"/>
              </a:ext>
            </a:extLst>
          </p:cNvPr>
          <p:cNvSpPr>
            <a:spLocks noGrp="1"/>
          </p:cNvSpPr>
          <p:nvPr>
            <p:ph idx="1"/>
          </p:nvPr>
        </p:nvSpPr>
        <p:spPr/>
        <p:txBody>
          <a:bodyPr>
            <a:normAutofit/>
          </a:bodyPr>
          <a:lstStyle/>
          <a:p>
            <a:pPr marL="0" indent="0">
              <a:buNone/>
            </a:pPr>
            <a:r>
              <a:rPr lang="en-US" sz="1800" dirty="0"/>
              <a:t>FC NEMBA Trail Rating:</a:t>
            </a:r>
          </a:p>
          <a:p>
            <a:pPr marL="0" indent="0">
              <a:buNone/>
            </a:pPr>
            <a:endParaRPr lang="en-US" sz="1800" dirty="0"/>
          </a:p>
          <a:p>
            <a:r>
              <a:rPr lang="en-US" sz="1800" i="1" dirty="0"/>
              <a:t>Beginner:</a:t>
            </a:r>
            <a:r>
              <a:rPr lang="en-US" sz="1800" dirty="0"/>
              <a:t>  New to the sport. Seeking instruction on skills. – Bradley Park</a:t>
            </a:r>
            <a:br>
              <a:rPr lang="en-US" sz="1800" dirty="0"/>
            </a:br>
            <a:endParaRPr lang="en-US" sz="1800" dirty="0"/>
          </a:p>
          <a:p>
            <a:r>
              <a:rPr lang="en-US" sz="1800" i="1" dirty="0"/>
              <a:t>Intermediate</a:t>
            </a:r>
            <a:r>
              <a:rPr lang="en-US" sz="1800" dirty="0"/>
              <a:t>:  Somewhat experienced. Can ride some obstacles.</a:t>
            </a:r>
            <a:br>
              <a:rPr lang="en-US" sz="1800" dirty="0"/>
            </a:br>
            <a:endParaRPr lang="en-US" sz="1800" dirty="0"/>
          </a:p>
          <a:p>
            <a:r>
              <a:rPr lang="en-US" sz="1800" i="1" dirty="0"/>
              <a:t>Advanced:</a:t>
            </a:r>
            <a:r>
              <a:rPr lang="en-US" sz="1800" dirty="0"/>
              <a:t>  Experienced. Can ride most obstacles. – Town Forest</a:t>
            </a:r>
            <a:br>
              <a:rPr lang="en-US" sz="1800" dirty="0"/>
            </a:br>
            <a:endParaRPr lang="en-US" sz="1800" dirty="0"/>
          </a:p>
          <a:p>
            <a:r>
              <a:rPr lang="en-US" sz="1800" i="1" dirty="0"/>
              <a:t>Social:</a:t>
            </a:r>
            <a:r>
              <a:rPr lang="en-US" sz="1800" dirty="0"/>
              <a:t>  Any Level. Easy Pace. - NRVT</a:t>
            </a:r>
          </a:p>
          <a:p>
            <a:pPr marL="0" indent="0">
              <a:buNone/>
            </a:pPr>
            <a:endParaRPr lang="en-US" sz="1600" dirty="0"/>
          </a:p>
        </p:txBody>
      </p:sp>
    </p:spTree>
    <p:extLst>
      <p:ext uri="{BB962C8B-B14F-4D97-AF65-F5344CB8AC3E}">
        <p14:creationId xmlns:p14="http://schemas.microsoft.com/office/powerpoint/2010/main" val="311085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4D114-3C0D-2B45-BF43-2084FBF9FE98}"/>
              </a:ext>
            </a:extLst>
          </p:cNvPr>
          <p:cNvSpPr>
            <a:spLocks noGrp="1"/>
          </p:cNvSpPr>
          <p:nvPr>
            <p:ph type="title"/>
          </p:nvPr>
        </p:nvSpPr>
        <p:spPr>
          <a:xfrm>
            <a:off x="838200" y="365126"/>
            <a:ext cx="10515600" cy="738846"/>
          </a:xfrm>
        </p:spPr>
        <p:txBody>
          <a:bodyPr>
            <a:normAutofit/>
          </a:bodyPr>
          <a:lstStyle/>
          <a:p>
            <a:pPr algn="ctr"/>
            <a:r>
              <a:rPr lang="en-US" sz="2000" b="1" dirty="0">
                <a:latin typeface="+mn-lt"/>
              </a:rPr>
              <a:t>Fairfield County New England Mountain Bike Association (FCNEMBA) Trail Assessments</a:t>
            </a:r>
            <a:br>
              <a:rPr lang="en-US" sz="2000" b="1" dirty="0"/>
            </a:br>
            <a:endParaRPr lang="en-US" sz="2000" b="1" dirty="0"/>
          </a:p>
        </p:txBody>
      </p:sp>
      <p:sp>
        <p:nvSpPr>
          <p:cNvPr id="3" name="Content Placeholder 2">
            <a:extLst>
              <a:ext uri="{FF2B5EF4-FFF2-40B4-BE49-F238E27FC236}">
                <a16:creationId xmlns:a16="http://schemas.microsoft.com/office/drawing/2014/main" id="{E136CA0B-35CB-574A-B59C-BF6C98FD2EEE}"/>
              </a:ext>
            </a:extLst>
          </p:cNvPr>
          <p:cNvSpPr>
            <a:spLocks noGrp="1"/>
          </p:cNvSpPr>
          <p:nvPr>
            <p:ph idx="1"/>
          </p:nvPr>
        </p:nvSpPr>
        <p:spPr>
          <a:xfrm>
            <a:off x="838200" y="1326995"/>
            <a:ext cx="10515600" cy="4849968"/>
          </a:xfrm>
        </p:spPr>
        <p:txBody>
          <a:bodyPr>
            <a:normAutofit lnSpcReduction="10000"/>
          </a:bodyPr>
          <a:lstStyle/>
          <a:p>
            <a:pPr marL="0" indent="0">
              <a:buNone/>
            </a:pPr>
            <a:r>
              <a:rPr lang="en-US" sz="2000" b="1" dirty="0"/>
              <a:t>Wilton Woods (actually the Town Forest)</a:t>
            </a:r>
          </a:p>
          <a:p>
            <a:r>
              <a:rPr lang="en-US" sz="1800" dirty="0"/>
              <a:t>Lots of ups and downs and rock-strewn scenery throughout the park provide up to nine miles of excellent riding. The trails hold a wide variety of steep </a:t>
            </a:r>
            <a:r>
              <a:rPr lang="en-US" sz="1800" dirty="0" err="1"/>
              <a:t>uphills</a:t>
            </a:r>
            <a:r>
              <a:rPr lang="en-US" sz="1800" dirty="0"/>
              <a:t> filled with rocks and roots, a few short downhill segments and some very scenic riding right alongside a stream. </a:t>
            </a:r>
          </a:p>
          <a:p>
            <a:r>
              <a:rPr lang="en-US" sz="1800" dirty="0"/>
              <a:t>With three 100 foot rock ridge rides, a few long log rides, and </a:t>
            </a:r>
            <a:r>
              <a:rPr lang="en-US" sz="1800" dirty="0" err="1"/>
              <a:t>stuntery</a:t>
            </a:r>
            <a:r>
              <a:rPr lang="en-US" sz="1800" dirty="0"/>
              <a:t> galore; Wilton is an excellent park to hone your technical skills. Be sure to ride the </a:t>
            </a:r>
            <a:r>
              <a:rPr lang="en-US" sz="1800" b="1" i="1" dirty="0"/>
              <a:t>Red Trail</a:t>
            </a:r>
            <a:r>
              <a:rPr lang="en-US" sz="1800" dirty="0"/>
              <a:t>, the most popular trail in the park. Twisty and fast, featuring switchbacks and a ton of terrain challenges (launchers, drops and killer rock garden) the Red will keep you focused yet whooping and hollering at the fun surprises around each turn. For a small place, Wilton Woods packs a lot of punch! </a:t>
            </a:r>
          </a:p>
          <a:p>
            <a:pPr marL="0" indent="0">
              <a:buNone/>
            </a:pPr>
            <a:r>
              <a:rPr lang="en-US" sz="2000" b="1" dirty="0"/>
              <a:t>Bradley Park</a:t>
            </a:r>
          </a:p>
          <a:p>
            <a:r>
              <a:rPr lang="en-US" sz="1800" dirty="0"/>
              <a:t>Although Bradley is a somewhat small park, you can ride any section in both directions and string a bunch together for a solid hour or so of decent riding. Generally folks head in from Oak Ledge Lane. Take a left at the three-way intersection and continue around the park in a clockwise direction. There are a number of yellow-blazed offshoots as well. Eventually these will be joined to provide another loop.</a:t>
            </a:r>
          </a:p>
          <a:p>
            <a:r>
              <a:rPr lang="en-US" sz="1800" dirty="0"/>
              <a:t>Everything on the main trails is fairly easy but there are a few hills, roots and rocks, as well as a couple of rollers and drops scattered throughout the park. There are also a few wooden boardwalk/bridges. Not worth a long drive because of the size, but if you're local it's a lot of fun and fairly scenic.</a:t>
            </a:r>
          </a:p>
          <a:p>
            <a:pPr marL="0" indent="0">
              <a:buNone/>
            </a:pPr>
            <a:endParaRPr lang="en-US" dirty="0"/>
          </a:p>
        </p:txBody>
      </p:sp>
    </p:spTree>
    <p:extLst>
      <p:ext uri="{BB962C8B-B14F-4D97-AF65-F5344CB8AC3E}">
        <p14:creationId xmlns:p14="http://schemas.microsoft.com/office/powerpoint/2010/main" val="79736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A5C6-50E3-EC45-B56A-19788573EA63}"/>
              </a:ext>
            </a:extLst>
          </p:cNvPr>
          <p:cNvSpPr>
            <a:spLocks noGrp="1"/>
          </p:cNvSpPr>
          <p:nvPr>
            <p:ph type="title"/>
          </p:nvPr>
        </p:nvSpPr>
        <p:spPr/>
        <p:txBody>
          <a:bodyPr>
            <a:normAutofit fontScale="90000"/>
          </a:bodyPr>
          <a:lstStyle/>
          <a:p>
            <a:pPr algn="ctr"/>
            <a:br>
              <a:rPr lang="en-US" sz="2000" dirty="0"/>
            </a:br>
            <a:r>
              <a:rPr lang="en-US" sz="2000" b="1" dirty="0">
                <a:latin typeface="+mn-lt"/>
              </a:rPr>
              <a:t>Town of Wilton and New England Mountain Bike Association  </a:t>
            </a:r>
            <a:br>
              <a:rPr lang="en-US" sz="2000" b="1" dirty="0">
                <a:latin typeface="+mn-lt"/>
              </a:rPr>
            </a:br>
            <a:br>
              <a:rPr lang="en-US" sz="2000" b="1" dirty="0">
                <a:latin typeface="+mn-lt"/>
              </a:rPr>
            </a:br>
            <a:r>
              <a:rPr lang="en-US" sz="2000" b="1" dirty="0">
                <a:latin typeface="+mn-lt"/>
              </a:rPr>
              <a:t>Best Practices for Trail Maintenance and Closings</a:t>
            </a:r>
            <a:br>
              <a:rPr lang="en-US" sz="2000" dirty="0"/>
            </a:br>
            <a:endParaRPr lang="en-US" sz="2000" dirty="0"/>
          </a:p>
        </p:txBody>
      </p:sp>
      <p:sp>
        <p:nvSpPr>
          <p:cNvPr id="3" name="Content Placeholder 2">
            <a:extLst>
              <a:ext uri="{FF2B5EF4-FFF2-40B4-BE49-F238E27FC236}">
                <a16:creationId xmlns:a16="http://schemas.microsoft.com/office/drawing/2014/main" id="{E973C450-3753-2748-A565-C3146E9A8453}"/>
              </a:ext>
            </a:extLst>
          </p:cNvPr>
          <p:cNvSpPr>
            <a:spLocks noGrp="1"/>
          </p:cNvSpPr>
          <p:nvPr>
            <p:ph idx="1"/>
          </p:nvPr>
        </p:nvSpPr>
        <p:spPr/>
        <p:txBody>
          <a:bodyPr/>
          <a:lstStyle/>
          <a:p>
            <a:pPr marL="0" indent="0">
              <a:buNone/>
            </a:pPr>
            <a:r>
              <a:rPr lang="en-US" sz="1800" dirty="0"/>
              <a:t>Environmental Affairs Department follows best practices when performing trail maintenance and trail closing. They are the same practices used by the Connecticut Forest and Parks Association and taught in FCNEMBA, NEMBA &amp; IMBA (International Mountain Bicycling Association) classes.   </a:t>
            </a:r>
          </a:p>
          <a:p>
            <a:pPr marL="0" indent="0">
              <a:buNone/>
            </a:pPr>
            <a:endParaRPr lang="en-US" sz="1800" dirty="0"/>
          </a:p>
          <a:p>
            <a:pPr marL="0" indent="0">
              <a:buNone/>
            </a:pPr>
            <a:r>
              <a:rPr lang="en-US" sz="1800" dirty="0"/>
              <a:t>Environmental Affairs Director completed IMBA’s Advanced Trail Building School and has been implementing the strategies and techniques in Wilton’s open spaces consistent with the teachings of NEMBA.</a:t>
            </a:r>
          </a:p>
          <a:p>
            <a:pPr marL="0" indent="0">
              <a:buNone/>
            </a:pPr>
            <a:endParaRPr lang="en-US" sz="1800" dirty="0"/>
          </a:p>
          <a:p>
            <a:r>
              <a:rPr lang="en-US" sz="1800" dirty="0"/>
              <a:t>Hiking Trail Maintenance - Environmental Affairs has followed the </a:t>
            </a:r>
            <a:r>
              <a:rPr lang="en-US" sz="1800" i="1" dirty="0"/>
              <a:t>Trail Design, Construction &amp; Maintenance </a:t>
            </a:r>
            <a:r>
              <a:rPr lang="en-US" sz="1800" dirty="0"/>
              <a:t>book by </a:t>
            </a:r>
            <a:r>
              <a:rPr lang="en-US" sz="1800" dirty="0" err="1"/>
              <a:t>Birchard</a:t>
            </a:r>
            <a:r>
              <a:rPr lang="en-US" sz="1800" dirty="0"/>
              <a:t> &amp; </a:t>
            </a:r>
            <a:r>
              <a:rPr lang="en-US" sz="1800" dirty="0" err="1"/>
              <a:t>Proudman</a:t>
            </a:r>
            <a:r>
              <a:rPr lang="en-US" sz="1800" dirty="0"/>
              <a:t>, Appalachian Train Conference.  </a:t>
            </a:r>
          </a:p>
          <a:p>
            <a:r>
              <a:rPr lang="en-US" sz="1800" dirty="0"/>
              <a:t>Managing for Mountain Bikes - As mountain biking became more mainstream trail modifications have been consistent with IMBA’s books: </a:t>
            </a:r>
            <a:r>
              <a:rPr lang="en-US" sz="1800" i="1" dirty="0"/>
              <a:t>Managing Mountain Biking; IMBA’s Guide to Providing Great Riding </a:t>
            </a:r>
            <a:r>
              <a:rPr lang="en-US" sz="1800" dirty="0"/>
              <a:t>and </a:t>
            </a:r>
            <a:r>
              <a:rPr lang="en-US" sz="1800" i="1" dirty="0"/>
              <a:t>Trail Solutions; IMBA’s Guide to Building Sweet </a:t>
            </a:r>
            <a:r>
              <a:rPr lang="en-US" sz="1800" i="1" dirty="0" err="1"/>
              <a:t>Singletrack</a:t>
            </a:r>
            <a:r>
              <a:rPr lang="en-US" sz="1800" i="1" dirty="0"/>
              <a:t>.</a:t>
            </a:r>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59051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A5C6-50E3-EC45-B56A-19788573EA63}"/>
              </a:ext>
            </a:extLst>
          </p:cNvPr>
          <p:cNvSpPr>
            <a:spLocks noGrp="1"/>
          </p:cNvSpPr>
          <p:nvPr>
            <p:ph type="title"/>
          </p:nvPr>
        </p:nvSpPr>
        <p:spPr/>
        <p:txBody>
          <a:bodyPr>
            <a:normAutofit/>
          </a:bodyPr>
          <a:lstStyle/>
          <a:p>
            <a:pPr algn="ctr"/>
            <a:br>
              <a:rPr lang="en-US" sz="2000" dirty="0"/>
            </a:br>
            <a:r>
              <a:rPr lang="en-US" sz="2000" b="1" dirty="0">
                <a:latin typeface="+mn-lt"/>
              </a:rPr>
              <a:t>Standards for Developing a New Trail in Wilton</a:t>
            </a:r>
            <a:br>
              <a:rPr lang="en-US" sz="2000" b="1" dirty="0">
                <a:latin typeface="+mn-lt"/>
              </a:rPr>
            </a:br>
            <a:br>
              <a:rPr lang="en-US" sz="2000" b="1" dirty="0">
                <a:latin typeface="+mn-lt"/>
              </a:rPr>
            </a:br>
            <a:endParaRPr lang="en-US" sz="2000" dirty="0"/>
          </a:p>
        </p:txBody>
      </p:sp>
      <p:sp>
        <p:nvSpPr>
          <p:cNvPr id="3" name="Content Placeholder 2">
            <a:extLst>
              <a:ext uri="{FF2B5EF4-FFF2-40B4-BE49-F238E27FC236}">
                <a16:creationId xmlns:a16="http://schemas.microsoft.com/office/drawing/2014/main" id="{E973C450-3753-2748-A565-C3146E9A8453}"/>
              </a:ext>
            </a:extLst>
          </p:cNvPr>
          <p:cNvSpPr>
            <a:spLocks noGrp="1"/>
          </p:cNvSpPr>
          <p:nvPr>
            <p:ph idx="1"/>
          </p:nvPr>
        </p:nvSpPr>
        <p:spPr/>
        <p:txBody>
          <a:bodyPr/>
          <a:lstStyle/>
          <a:p>
            <a:r>
              <a:rPr lang="en-US" sz="1800" dirty="0"/>
              <a:t>Conduct an Environmental Site Assessment</a:t>
            </a:r>
            <a:br>
              <a:rPr lang="en-US" sz="1800" dirty="0"/>
            </a:br>
            <a:endParaRPr lang="en-US" sz="1800" dirty="0"/>
          </a:p>
          <a:p>
            <a:r>
              <a:rPr lang="en-US" sz="1800" dirty="0"/>
              <a:t>Evaluate Environmental Impacts</a:t>
            </a:r>
            <a:br>
              <a:rPr lang="en-US" sz="1800" dirty="0"/>
            </a:br>
            <a:endParaRPr lang="en-US" sz="1800" dirty="0"/>
          </a:p>
          <a:p>
            <a:r>
              <a:rPr lang="en-US" sz="1800" dirty="0"/>
              <a:t>Determine Public Need</a:t>
            </a:r>
          </a:p>
          <a:p>
            <a:endParaRPr lang="en-US" sz="1800" dirty="0"/>
          </a:p>
          <a:p>
            <a:pPr lvl="1"/>
            <a:r>
              <a:rPr lang="en-US" sz="1800" dirty="0"/>
              <a:t>Town-wide Survey:    Has a town-wide survey been performed to assess public need?</a:t>
            </a:r>
          </a:p>
          <a:p>
            <a:pPr lvl="1"/>
            <a:endParaRPr lang="en-US" sz="1800" dirty="0"/>
          </a:p>
          <a:p>
            <a:pPr lvl="1"/>
            <a:r>
              <a:rPr lang="en-US" sz="1800" dirty="0"/>
              <a:t>Trail Counter:	Has a trail counter been installed to assess current trail usage?</a:t>
            </a:r>
          </a:p>
          <a:p>
            <a:pPr lvl="1"/>
            <a:endParaRPr lang="en-US" sz="1800" dirty="0"/>
          </a:p>
          <a:p>
            <a:pPr lvl="1"/>
            <a:r>
              <a:rPr lang="en-US" sz="1800" dirty="0"/>
              <a:t>Observation Days by Staff:     Has staff performed observation days to assess park use?</a:t>
            </a:r>
          </a:p>
          <a:p>
            <a:pPr lvl="1"/>
            <a:endParaRPr lang="en-US" sz="1800" dirty="0"/>
          </a:p>
          <a:p>
            <a:pPr lvl="1"/>
            <a:r>
              <a:rPr lang="en-US" sz="1800" dirty="0"/>
              <a:t>Surrounding Infrastructure:     Is there surrounding infrastructure to support the new trail?</a:t>
            </a:r>
          </a:p>
          <a:p>
            <a:pPr lvl="2"/>
            <a:endParaRPr lang="en-US" sz="10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99138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14197</TotalTime>
  <Words>1130</Words>
  <Application>Microsoft Office PowerPoint</Application>
  <PresentationFormat>Widescreen</PresentationFormat>
  <Paragraphs>79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Conservation and Recreation Parks  Examples on Town-Owned, Wilton Land Trust-Owned and State-Owned Land</vt:lpstr>
      <vt:lpstr>Conservation and Recreation  What Is the Difference?</vt:lpstr>
      <vt:lpstr>When Conservation &amp; Recreation Converge  NRVT</vt:lpstr>
      <vt:lpstr> Town of Wilton and FC NEMBA (Fairfield County Chapter - New England Mountain Bike Association)    Partnership at the Town Forest </vt:lpstr>
      <vt:lpstr> Town of Wilton and New England Mountain Bike Association    Partnership at the Town Forest </vt:lpstr>
      <vt:lpstr>Fairfield County New England Mountain Bike Association (FCNEMBA) Trail Assessments </vt:lpstr>
      <vt:lpstr> Town of Wilton and New England Mountain Bike Association    Best Practices for Trail Maintenance and Closings </vt:lpstr>
      <vt:lpstr> Standards for Developing a New Trail in Wilton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Larkin, Elizabeth</cp:lastModifiedBy>
  <cp:revision>19</cp:revision>
  <dcterms:created xsi:type="dcterms:W3CDTF">2021-05-21T04:15:06Z</dcterms:created>
  <dcterms:modified xsi:type="dcterms:W3CDTF">2021-06-02T17:40:32Z</dcterms:modified>
</cp:coreProperties>
</file>