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60" r:id="rId5"/>
    <p:sldId id="259" r:id="rId6"/>
    <p:sldId id="261" r:id="rId7"/>
    <p:sldId id="262" r:id="rId8"/>
    <p:sldId id="264" r:id="rId9"/>
    <p:sldId id="263" r:id="rId10"/>
    <p:sldId id="265" r:id="rId1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6" d="100"/>
          <a:sy n="76" d="100"/>
        </p:scale>
        <p:origin x="6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2/10/2022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2/10/2022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B44BF-2A50-4FB9-8406-4984FF9F34BE}"/>
              </a:ext>
            </a:extLst>
          </p:cNvPr>
          <p:cNvSpPr>
            <a:spLocks noGrp="1"/>
          </p:cNvSpPr>
          <p:nvPr>
            <p:ph type="ctrTitle" idx="4294967295"/>
          </p:nvPr>
        </p:nvSpPr>
        <p:spPr>
          <a:xfrm>
            <a:off x="2854519" y="818984"/>
            <a:ext cx="9337482" cy="2524291"/>
          </a:xfrm>
        </p:spPr>
        <p:txBody>
          <a:bodyPr>
            <a:noAutofit/>
          </a:bodyPr>
          <a:lstStyle/>
          <a:p>
            <a:r>
              <a:rPr lang="en-US" sz="5400" dirty="0"/>
              <a:t>Public Act 21-29</a:t>
            </a:r>
            <a:br>
              <a:rPr lang="en-US" sz="5400" dirty="0"/>
            </a:br>
            <a:r>
              <a:rPr lang="en-US" sz="5400" dirty="0"/>
              <a:t>Accessory Dwelling Units (ADU’s) AND</a:t>
            </a:r>
            <a:br>
              <a:rPr lang="en-US" sz="5400" dirty="0"/>
            </a:br>
            <a:r>
              <a:rPr lang="en-US" sz="5400" dirty="0"/>
              <a:t>Parking Regulations</a:t>
            </a:r>
          </a:p>
        </p:txBody>
      </p:sp>
      <p:sp>
        <p:nvSpPr>
          <p:cNvPr id="3" name="Subtitle 2">
            <a:extLst>
              <a:ext uri="{FF2B5EF4-FFF2-40B4-BE49-F238E27FC236}">
                <a16:creationId xmlns:a16="http://schemas.microsoft.com/office/drawing/2014/main" id="{BBD99181-99DD-48C7-96DA-824F13BC4FF6}"/>
              </a:ext>
            </a:extLst>
          </p:cNvPr>
          <p:cNvSpPr>
            <a:spLocks noGrp="1"/>
          </p:cNvSpPr>
          <p:nvPr>
            <p:ph type="subTitle" idx="4294967295"/>
          </p:nvPr>
        </p:nvSpPr>
        <p:spPr>
          <a:xfrm>
            <a:off x="2751331" y="3832749"/>
            <a:ext cx="8637587" cy="977900"/>
          </a:xfrm>
        </p:spPr>
        <p:txBody>
          <a:bodyPr>
            <a:normAutofit fontScale="85000" lnSpcReduction="10000"/>
          </a:bodyPr>
          <a:lstStyle/>
          <a:p>
            <a:pPr marL="0" indent="0">
              <a:buNone/>
            </a:pPr>
            <a:endParaRPr lang="en-US" dirty="0"/>
          </a:p>
          <a:p>
            <a:r>
              <a:rPr lang="en-US" sz="3200" dirty="0"/>
              <a:t>Planning and Zoning Commission       February 14, 2022 </a:t>
            </a:r>
          </a:p>
          <a:p>
            <a:endParaRPr lang="en-US" sz="3200" dirty="0"/>
          </a:p>
        </p:txBody>
      </p:sp>
      <p:sp>
        <p:nvSpPr>
          <p:cNvPr id="4" name="TextBox 3">
            <a:extLst>
              <a:ext uri="{FF2B5EF4-FFF2-40B4-BE49-F238E27FC236}">
                <a16:creationId xmlns:a16="http://schemas.microsoft.com/office/drawing/2014/main" id="{04FB68F2-E812-4210-9495-B5C0018F82AE}"/>
              </a:ext>
            </a:extLst>
          </p:cNvPr>
          <p:cNvSpPr txBox="1"/>
          <p:nvPr/>
        </p:nvSpPr>
        <p:spPr>
          <a:xfrm>
            <a:off x="3093057" y="4898003"/>
            <a:ext cx="6400800" cy="369332"/>
          </a:xfrm>
          <a:prstGeom prst="rect">
            <a:avLst/>
          </a:prstGeom>
          <a:noFill/>
        </p:spPr>
        <p:txBody>
          <a:bodyPr wrap="square" rtlCol="0">
            <a:spAutoFit/>
          </a:bodyPr>
          <a:lstStyle/>
          <a:p>
            <a:r>
              <a:rPr lang="en-US" dirty="0"/>
              <a:t>P &amp; Z Staff - </a:t>
            </a:r>
            <a:r>
              <a:rPr lang="en-US" dirty="0" err="1"/>
              <a:t>MEWrinn</a:t>
            </a:r>
            <a:endParaRPr lang="en-US" dirty="0"/>
          </a:p>
        </p:txBody>
      </p:sp>
    </p:spTree>
    <p:extLst>
      <p:ext uri="{BB962C8B-B14F-4D97-AF65-F5344CB8AC3E}">
        <p14:creationId xmlns:p14="http://schemas.microsoft.com/office/powerpoint/2010/main" val="535989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2037F-4B67-43BC-BB01-542D3073C633}"/>
              </a:ext>
            </a:extLst>
          </p:cNvPr>
          <p:cNvSpPr txBox="1"/>
          <p:nvPr/>
        </p:nvSpPr>
        <p:spPr>
          <a:xfrm>
            <a:off x="604299" y="429370"/>
            <a:ext cx="10591138" cy="4154984"/>
          </a:xfrm>
          <a:prstGeom prst="rect">
            <a:avLst/>
          </a:prstGeom>
          <a:noFill/>
        </p:spPr>
        <p:txBody>
          <a:bodyPr wrap="square" rtlCol="0">
            <a:spAutoFit/>
          </a:bodyPr>
          <a:lstStyle/>
          <a:p>
            <a:r>
              <a:rPr lang="en-US" sz="2400" dirty="0"/>
              <a:t>CONSIDERATIONS / QUESTIONS</a:t>
            </a:r>
          </a:p>
          <a:p>
            <a:endParaRPr lang="en-US" sz="2400" dirty="0"/>
          </a:p>
          <a:p>
            <a:pPr marL="342900" indent="-342900">
              <a:buFont typeface="Arial" panose="020B0604020202020204" pitchFamily="34" charset="0"/>
              <a:buChar char="•"/>
            </a:pPr>
            <a:r>
              <a:rPr lang="en-US" sz="2400" dirty="0"/>
              <a:t>A rewrite of the Zoning Regulations is anticipated to be started this year. Can consider the ADU’s regs and parking regs as part of that process</a:t>
            </a:r>
          </a:p>
          <a:p>
            <a:pPr marL="342900" indent="-342900">
              <a:buFont typeface="Arial" panose="020B0604020202020204" pitchFamily="34" charset="0"/>
              <a:buChar char="•"/>
            </a:pPr>
            <a:r>
              <a:rPr lang="en-US" sz="2400" dirty="0"/>
              <a:t>Non-conforming lots – Zoning regulations currently require complying lots before a ADU can be established, possibility of having an ADU on a very small lot</a:t>
            </a:r>
          </a:p>
          <a:p>
            <a:pPr marL="342900" indent="-342900">
              <a:buFont typeface="Arial" panose="020B0604020202020204" pitchFamily="34" charset="0"/>
              <a:buChar char="•"/>
            </a:pPr>
            <a:r>
              <a:rPr lang="en-US" sz="2400" dirty="0"/>
              <a:t>Which regulation would allow the greater number of correctly sited ADU’s in Town?</a:t>
            </a:r>
          </a:p>
          <a:p>
            <a:pPr marL="342900" indent="-342900">
              <a:buFont typeface="Arial" panose="020B0604020202020204" pitchFamily="34" charset="0"/>
              <a:buChar char="•"/>
            </a:pPr>
            <a:r>
              <a:rPr lang="en-US" sz="2400" dirty="0"/>
              <a:t>Parking  -  Wilton Center Master Plan underway, parking will be a important issue for inclusion</a:t>
            </a:r>
          </a:p>
          <a:p>
            <a:pPr marL="342900" indent="-342900">
              <a:buFont typeface="Arial" panose="020B0604020202020204" pitchFamily="34" charset="0"/>
              <a:buChar char="•"/>
            </a:pPr>
            <a:r>
              <a:rPr lang="en-US" sz="2400" dirty="0"/>
              <a:t>No ability to change regulations after the opt </a:t>
            </a:r>
            <a:r>
              <a:rPr lang="en-US" sz="2400"/>
              <a:t>out period ends</a:t>
            </a:r>
            <a:endParaRPr lang="en-US" sz="2400" dirty="0"/>
          </a:p>
        </p:txBody>
      </p:sp>
    </p:spTree>
    <p:extLst>
      <p:ext uri="{BB962C8B-B14F-4D97-AF65-F5344CB8AC3E}">
        <p14:creationId xmlns:p14="http://schemas.microsoft.com/office/powerpoint/2010/main" val="254648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4697F-DAC0-4B26-BB64-DF6F2FA89403}"/>
              </a:ext>
            </a:extLst>
          </p:cNvPr>
          <p:cNvSpPr>
            <a:spLocks noGrp="1"/>
          </p:cNvSpPr>
          <p:nvPr>
            <p:ph type="title"/>
          </p:nvPr>
        </p:nvSpPr>
        <p:spPr/>
        <p:txBody>
          <a:bodyPr/>
          <a:lstStyle/>
          <a:p>
            <a:r>
              <a:rPr lang="en-US" dirty="0"/>
              <a:t>Public act 21-29 --ADU’s and parking regulations</a:t>
            </a:r>
          </a:p>
        </p:txBody>
      </p:sp>
      <p:sp>
        <p:nvSpPr>
          <p:cNvPr id="3" name="Content Placeholder 2">
            <a:extLst>
              <a:ext uri="{FF2B5EF4-FFF2-40B4-BE49-F238E27FC236}">
                <a16:creationId xmlns:a16="http://schemas.microsoft.com/office/drawing/2014/main" id="{220AA564-C17F-4092-8005-DFF7F297D8A7}"/>
              </a:ext>
            </a:extLst>
          </p:cNvPr>
          <p:cNvSpPr>
            <a:spLocks noGrp="1"/>
          </p:cNvSpPr>
          <p:nvPr>
            <p:ph idx="1"/>
          </p:nvPr>
        </p:nvSpPr>
        <p:spPr>
          <a:xfrm>
            <a:off x="1451579" y="2015732"/>
            <a:ext cx="9603275" cy="4154480"/>
          </a:xfrm>
        </p:spPr>
        <p:txBody>
          <a:bodyPr>
            <a:normAutofit/>
          </a:bodyPr>
          <a:lstStyle/>
          <a:p>
            <a:endParaRPr lang="en-US" sz="1400" dirty="0"/>
          </a:p>
          <a:p>
            <a:r>
              <a:rPr lang="en-US" sz="1600" dirty="0"/>
              <a:t>Public Act 21-29  “An Act Concerning The Zoning Enabling Act, Accessory Apartments, Training For Certain Land Use Officials. Municipal Affordable Housing Plans And A commission On Connecticut’s Development And Future”. </a:t>
            </a:r>
          </a:p>
          <a:p>
            <a:r>
              <a:rPr lang="en-US" sz="1600" dirty="0"/>
              <a:t>The Act, in regards to </a:t>
            </a:r>
            <a:r>
              <a:rPr lang="en-US" sz="1600" b="1" dirty="0"/>
              <a:t>ADU’S,</a:t>
            </a:r>
            <a:r>
              <a:rPr lang="en-US" sz="1600" dirty="0"/>
              <a:t> requires that the zoning regulations in each municipality allow an ADU on properties where a single family dwelling is located.  Both detached and attached units must be allowed,  even on non-conforming lots. There is a provision that allows the Municipality to “opt out” using a specific procedure but the municipality must opt out before Jan 1, 2023 or the state requirements will govern.  </a:t>
            </a:r>
          </a:p>
          <a:p>
            <a:r>
              <a:rPr lang="en-US" sz="1600" dirty="0"/>
              <a:t>The Act, in regards to </a:t>
            </a:r>
            <a:r>
              <a:rPr lang="en-US" sz="1600" b="1" dirty="0"/>
              <a:t>parking</a:t>
            </a:r>
            <a:r>
              <a:rPr lang="en-US" sz="1600" dirty="0"/>
              <a:t>, states that the zoning regulations in each municipality shall require no more than one parking space for each studio or one bedroom dwelling unit or more than two parking spaces for each dwelling unit with two or more bedrooms. As with the ADU regulations, there is an opt out provision</a:t>
            </a:r>
          </a:p>
        </p:txBody>
      </p:sp>
    </p:spTree>
    <p:extLst>
      <p:ext uri="{BB962C8B-B14F-4D97-AF65-F5344CB8AC3E}">
        <p14:creationId xmlns:p14="http://schemas.microsoft.com/office/powerpoint/2010/main" val="223564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4FBC83E8-83EA-4F92-AB30-2E0538075BBD}"/>
              </a:ext>
            </a:extLst>
          </p:cNvPr>
          <p:cNvSpPr txBox="1"/>
          <p:nvPr/>
        </p:nvSpPr>
        <p:spPr>
          <a:xfrm>
            <a:off x="190831" y="214685"/>
            <a:ext cx="10877386" cy="5940088"/>
          </a:xfrm>
          <a:prstGeom prst="rect">
            <a:avLst/>
          </a:prstGeom>
          <a:noFill/>
        </p:spPr>
        <p:txBody>
          <a:bodyPr wrap="square" rtlCol="0">
            <a:spAutoFit/>
          </a:bodyPr>
          <a:lstStyle/>
          <a:p>
            <a:r>
              <a:rPr lang="en-US" sz="1600" b="1" dirty="0"/>
              <a:t>WILTON ZONING REGULATIONS: Section 29-4.D. USES PERMITTED IN ALL DISTRICTS </a:t>
            </a:r>
          </a:p>
          <a:p>
            <a:endParaRPr lang="en-US" sz="1400" b="1" dirty="0"/>
          </a:p>
          <a:p>
            <a:pPr marL="342900" indent="-342900">
              <a:buAutoNum type="arabicPeriod"/>
            </a:pPr>
            <a:r>
              <a:rPr lang="en-US" sz="1400" b="1" dirty="0"/>
              <a:t>Accessory Dwelling Units in Single-Family Residences: </a:t>
            </a:r>
            <a:r>
              <a:rPr lang="en-US" sz="1400" dirty="0"/>
              <a:t>A single-family dwelling unit in any district may be converted to allow the inclusion of one additional dwelling unit per lot, subject to the issuance of a zoning permit in accordance with 29-12D; and the following conditions:</a:t>
            </a:r>
          </a:p>
          <a:p>
            <a:r>
              <a:rPr lang="en-US" sz="1400" dirty="0"/>
              <a:t>  </a:t>
            </a:r>
          </a:p>
          <a:p>
            <a:pPr marL="342900" indent="-342900">
              <a:buAutoNum type="arabicPeriod"/>
            </a:pPr>
            <a:r>
              <a:rPr lang="en-US" sz="1400" dirty="0"/>
              <a:t>a. Maximum Size: The floor area of the accessory dwelling unit may not exceed one-fourth of the gross floor area of the building or 750 square feet, whichever is greater. No more than two bedrooms are permitted in the accessory dwelling unit. </a:t>
            </a:r>
          </a:p>
          <a:p>
            <a:pPr marL="342900" indent="-342900">
              <a:buAutoNum type="arabicPeriod"/>
            </a:pPr>
            <a:r>
              <a:rPr lang="en-US" sz="1400" dirty="0"/>
              <a:t>b. Occupancy: One of the dwelling units shall be owner-occupied at all times. </a:t>
            </a:r>
          </a:p>
          <a:p>
            <a:pPr marL="342900" indent="-342900">
              <a:buAutoNum type="arabicPeriod"/>
            </a:pPr>
            <a:r>
              <a:rPr lang="en-US" sz="1400" dirty="0"/>
              <a:t>c. Location of Units: At least one side of each dwelling unit must be at or above grade. Each unit shall have separate entrances, which can be from a common hall. Both units may be contained within one building, attached by a common wall, floor or ceiling. The accessory unit may also be within an accessory building, or attached to the principal structure by a breezeway or porch. </a:t>
            </a:r>
          </a:p>
          <a:p>
            <a:pPr marL="342900" indent="-342900">
              <a:buAutoNum type="arabicPeriod"/>
            </a:pPr>
            <a:r>
              <a:rPr lang="en-US" sz="1400" dirty="0"/>
              <a:t>d. Adequacy of Facilities: Certification shall be required from the Town Sanitarian that the sewage disposal system is adequate to serve both dwelling units. </a:t>
            </a:r>
          </a:p>
          <a:p>
            <a:pPr marL="342900" indent="-342900">
              <a:buAutoNum type="arabicPeriod"/>
            </a:pPr>
            <a:r>
              <a:rPr lang="en-US" sz="1400" dirty="0"/>
              <a:t>e. Outdoor Stairway: No outdoor stairways serving the accessory unit on any floor other than the ground floor shall be visible from a public street. </a:t>
            </a:r>
          </a:p>
          <a:p>
            <a:pPr marL="342900" indent="-342900">
              <a:buAutoNum type="arabicPeriod"/>
            </a:pPr>
            <a:r>
              <a:rPr lang="en-US" sz="1400" dirty="0"/>
              <a:t>f. Driveways: No additional driveways shall be created for the purpose of serving an accessory unit. </a:t>
            </a:r>
          </a:p>
          <a:p>
            <a:pPr marL="342900" indent="-342900">
              <a:buAutoNum type="arabicPeriod"/>
            </a:pPr>
            <a:r>
              <a:rPr lang="en-US" sz="1400" dirty="0"/>
              <a:t>g. Minimum Lot Size and Yard Requirements: Accessory units shall be located only in structures on lots which are in conformance with minimum area and dimensional requirements of the zoning district within which they are located with the exception that accessory dwelling units may be located on any undersized lot within a two-acre zone that was approved for subdivision or re-subdivision by the Planning and Zoning Commission at a time when lot averaging was permitted under the zoning regulations and the lot was created as a result of lot averaging. The structure which contains the principal accessory unit shall meet all current applicable setback, coverage and bulk requirements. Said exception shall not apply to conservation subdivisions or undersized lots created by way of variance. The undersized lot must be at least 1.8 acres.*</a:t>
            </a:r>
          </a:p>
          <a:p>
            <a:pPr marL="342900" indent="-342900">
              <a:buAutoNum type="arabicPeriod"/>
            </a:pPr>
            <a:r>
              <a:rPr lang="en-US" sz="1400" dirty="0"/>
              <a:t> h. Certification of ownership: The owner of the property shall certify to the Commission, in the form of an affidavit that the owner is in residence in one of the dwelling units on the property. Such certification shall be made at the time of the initial application for the Zoning Permit and subsequently on an annual basis.</a:t>
            </a:r>
          </a:p>
        </p:txBody>
      </p:sp>
    </p:spTree>
    <p:extLst>
      <p:ext uri="{BB962C8B-B14F-4D97-AF65-F5344CB8AC3E}">
        <p14:creationId xmlns:p14="http://schemas.microsoft.com/office/powerpoint/2010/main" val="168982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4697F-DAC0-4B26-BB64-DF6F2FA89403}"/>
              </a:ext>
            </a:extLst>
          </p:cNvPr>
          <p:cNvSpPr>
            <a:spLocks noGrp="1"/>
          </p:cNvSpPr>
          <p:nvPr>
            <p:ph type="title"/>
          </p:nvPr>
        </p:nvSpPr>
        <p:spPr/>
        <p:txBody>
          <a:bodyPr/>
          <a:lstStyle/>
          <a:p>
            <a:r>
              <a:rPr lang="en-US" dirty="0"/>
              <a:t>Public act 21-29 --ADU’s</a:t>
            </a:r>
          </a:p>
        </p:txBody>
      </p:sp>
      <p:sp>
        <p:nvSpPr>
          <p:cNvPr id="3" name="Content Placeholder 2">
            <a:extLst>
              <a:ext uri="{FF2B5EF4-FFF2-40B4-BE49-F238E27FC236}">
                <a16:creationId xmlns:a16="http://schemas.microsoft.com/office/drawing/2014/main" id="{220AA564-C17F-4092-8005-DFF7F297D8A7}"/>
              </a:ext>
            </a:extLst>
          </p:cNvPr>
          <p:cNvSpPr>
            <a:spLocks noGrp="1"/>
          </p:cNvSpPr>
          <p:nvPr>
            <p:ph idx="1"/>
          </p:nvPr>
        </p:nvSpPr>
        <p:spPr/>
        <p:txBody>
          <a:bodyPr>
            <a:normAutofit fontScale="92500" lnSpcReduction="10000"/>
          </a:bodyPr>
          <a:lstStyle/>
          <a:p>
            <a:r>
              <a:rPr lang="en-US" sz="1800" dirty="0"/>
              <a:t>Under the Act, an “accessory apartment” (also referred to as an accessory dwelling unit (ADU), means a separate dwelling unit that:</a:t>
            </a:r>
          </a:p>
          <a:p>
            <a:r>
              <a:rPr lang="en-US" sz="1800" dirty="0"/>
              <a:t>1 – is located on the same lot as the principal dwelling unit of greater square footage</a:t>
            </a:r>
          </a:p>
          <a:p>
            <a:r>
              <a:rPr lang="en-US" sz="1800" dirty="0"/>
              <a:t>2 – has cooking facilities</a:t>
            </a:r>
          </a:p>
          <a:p>
            <a:r>
              <a:rPr lang="en-US" sz="1800" dirty="0"/>
              <a:t>3 – complies with or is otherwise exempt from any building code, fire code and health and safety regulations</a:t>
            </a:r>
          </a:p>
          <a:p>
            <a:r>
              <a:rPr lang="en-US" sz="1800" dirty="0"/>
              <a:t>The Act requires that they be allowed “as of right”, without requiring a public hearing, a variance, special permit or special exception or other discretionary zoning action (other than a determination that a site plan conforms to the applicable zoning regulations).  As of right permit shall be approved within 65 days. There are a number of other requirements which must be met. </a:t>
            </a:r>
          </a:p>
          <a:p>
            <a:endParaRPr lang="en-US" sz="1400" dirty="0"/>
          </a:p>
        </p:txBody>
      </p:sp>
    </p:spTree>
    <p:extLst>
      <p:ext uri="{BB962C8B-B14F-4D97-AF65-F5344CB8AC3E}">
        <p14:creationId xmlns:p14="http://schemas.microsoft.com/office/powerpoint/2010/main" val="1395245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4697F-DAC0-4B26-BB64-DF6F2FA89403}"/>
              </a:ext>
            </a:extLst>
          </p:cNvPr>
          <p:cNvSpPr>
            <a:spLocks noGrp="1"/>
          </p:cNvSpPr>
          <p:nvPr>
            <p:ph type="title"/>
          </p:nvPr>
        </p:nvSpPr>
        <p:spPr/>
        <p:txBody>
          <a:bodyPr/>
          <a:lstStyle/>
          <a:p>
            <a:r>
              <a:rPr lang="en-US" dirty="0"/>
              <a:t>Public act 21-29 --ADU’s</a:t>
            </a:r>
          </a:p>
        </p:txBody>
      </p:sp>
      <p:sp>
        <p:nvSpPr>
          <p:cNvPr id="3" name="Content Placeholder 2">
            <a:extLst>
              <a:ext uri="{FF2B5EF4-FFF2-40B4-BE49-F238E27FC236}">
                <a16:creationId xmlns:a16="http://schemas.microsoft.com/office/drawing/2014/main" id="{220AA564-C17F-4092-8005-DFF7F297D8A7}"/>
              </a:ext>
            </a:extLst>
          </p:cNvPr>
          <p:cNvSpPr>
            <a:spLocks noGrp="1"/>
          </p:cNvSpPr>
          <p:nvPr>
            <p:ph idx="1"/>
          </p:nvPr>
        </p:nvSpPr>
        <p:spPr>
          <a:xfrm>
            <a:off x="1451579" y="2015732"/>
            <a:ext cx="9680247" cy="4037749"/>
          </a:xfrm>
        </p:spPr>
        <p:txBody>
          <a:bodyPr>
            <a:normAutofit lnSpcReduction="10000"/>
          </a:bodyPr>
          <a:lstStyle/>
          <a:p>
            <a:r>
              <a:rPr lang="en-US" sz="1400" dirty="0"/>
              <a:t>The Act requires that ADU’s:</a:t>
            </a:r>
          </a:p>
          <a:p>
            <a:r>
              <a:rPr lang="en-US" sz="1400" dirty="0"/>
              <a:t>Be allowed on each lot that contains a single family dwelling and designating other areas where they are allowed</a:t>
            </a:r>
          </a:p>
          <a:p>
            <a:r>
              <a:rPr lang="en-US" sz="1400" dirty="0"/>
              <a:t>Be allowed to be attached, detached or located within the dwelling</a:t>
            </a:r>
          </a:p>
          <a:p>
            <a:r>
              <a:rPr lang="en-US" sz="1400" dirty="0"/>
              <a:t>Have max net floor area: (a) at least 30% of the principal dwellings net floor area  or (b) 1,000 SF, which ever is less</a:t>
            </a:r>
          </a:p>
          <a:p>
            <a:r>
              <a:rPr lang="en-US" sz="1400" dirty="0"/>
              <a:t>Require setbacks, lot size and building frontage less or equal to what is allowed for the principal dwelling</a:t>
            </a:r>
          </a:p>
          <a:p>
            <a:r>
              <a:rPr lang="en-US" sz="1400" dirty="0"/>
              <a:t>Require lot coverage greater or equal to what is required for the principal dwelling</a:t>
            </a:r>
          </a:p>
          <a:p>
            <a:r>
              <a:rPr lang="en-US" sz="1400" dirty="0"/>
              <a:t>Have height, landscaping and architectural standards that do not exceed those required for the principal structure</a:t>
            </a:r>
          </a:p>
          <a:p>
            <a:r>
              <a:rPr lang="en-US" sz="1400" dirty="0"/>
              <a:t>CANNOT REQUIRE:</a:t>
            </a:r>
          </a:p>
          <a:p>
            <a:r>
              <a:rPr lang="en-US" sz="1400" dirty="0"/>
              <a:t>More than one parking space, a familial, marital or employment relationship with the owners and the ADU occupants, minimum age of occupants, passageway between the principal dwelling and the ADU, exterior door unless required by Fire or Building code, separate billing of utilities, periodic ADU permit renewal, correction of non-conforming use or structure for approval. Does not prevent the prohibition or limiting the use of the ADU for short term rentals or vacation stays. </a:t>
            </a:r>
          </a:p>
        </p:txBody>
      </p:sp>
    </p:spTree>
    <p:extLst>
      <p:ext uri="{BB962C8B-B14F-4D97-AF65-F5344CB8AC3E}">
        <p14:creationId xmlns:p14="http://schemas.microsoft.com/office/powerpoint/2010/main" val="304685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1B1583C-218D-49E9-A12F-2B752788AFC8}"/>
              </a:ext>
            </a:extLst>
          </p:cNvPr>
          <p:cNvSpPr txBox="1"/>
          <p:nvPr/>
        </p:nvSpPr>
        <p:spPr>
          <a:xfrm>
            <a:off x="55659" y="437322"/>
            <a:ext cx="11465780" cy="5632311"/>
          </a:xfrm>
          <a:prstGeom prst="rect">
            <a:avLst/>
          </a:prstGeom>
          <a:noFill/>
        </p:spPr>
        <p:txBody>
          <a:bodyPr wrap="square" rtlCol="0">
            <a:spAutoFit/>
          </a:bodyPr>
          <a:lstStyle/>
          <a:p>
            <a:r>
              <a:rPr lang="en-US" b="1" dirty="0"/>
              <a:t>Wilton Zoning Regulations – Areas of  Compliance:</a:t>
            </a:r>
          </a:p>
          <a:p>
            <a:endParaRPr lang="en-US" dirty="0"/>
          </a:p>
          <a:p>
            <a:pPr marL="285750" indent="-285750">
              <a:buFontTx/>
              <a:buChar char="-"/>
            </a:pPr>
            <a:r>
              <a:rPr lang="en-US" dirty="0"/>
              <a:t>Regs allow the same setbacks and building frontage as for the principal dwelling</a:t>
            </a:r>
          </a:p>
          <a:p>
            <a:pPr marL="285750" indent="-285750">
              <a:buFontTx/>
              <a:buChar char="-"/>
            </a:pPr>
            <a:r>
              <a:rPr lang="en-US" dirty="0"/>
              <a:t>Regs allow the same coverage as for the principal dwelling</a:t>
            </a:r>
          </a:p>
          <a:p>
            <a:pPr marL="285750" indent="-285750">
              <a:buFontTx/>
              <a:buChar char="-"/>
            </a:pPr>
            <a:r>
              <a:rPr lang="en-US" dirty="0"/>
              <a:t>Regs allow ADU’S both attached and detached as of right</a:t>
            </a:r>
          </a:p>
          <a:p>
            <a:pPr marL="285750" indent="-285750">
              <a:buFontTx/>
              <a:buChar char="-"/>
            </a:pPr>
            <a:r>
              <a:rPr lang="en-US" dirty="0"/>
              <a:t>Regs do not require a Special Permit, public hearing or other P&amp;Z action</a:t>
            </a:r>
          </a:p>
          <a:p>
            <a:pPr marL="285750" indent="-285750">
              <a:buFontTx/>
              <a:buChar char="-"/>
            </a:pPr>
            <a:endParaRPr lang="en-US" dirty="0"/>
          </a:p>
          <a:p>
            <a:r>
              <a:rPr lang="en-US" b="1" dirty="0"/>
              <a:t>Wilton Zoning Regulations – Areas of Non-compliance:</a:t>
            </a:r>
          </a:p>
          <a:p>
            <a:endParaRPr lang="en-US" dirty="0"/>
          </a:p>
          <a:p>
            <a:pPr marL="285750" indent="-285750">
              <a:buFontTx/>
              <a:buChar char="-"/>
            </a:pPr>
            <a:r>
              <a:rPr lang="en-US" dirty="0"/>
              <a:t>Parking  - Require 2 parking spaces per unit</a:t>
            </a:r>
          </a:p>
          <a:p>
            <a:pPr marL="285750" indent="-285750">
              <a:buFontTx/>
              <a:buChar char="-"/>
            </a:pPr>
            <a:r>
              <a:rPr lang="en-US" dirty="0"/>
              <a:t>Require a conforming lot before a unit is allowed (certain exceptions for lot averaging)</a:t>
            </a:r>
          </a:p>
          <a:p>
            <a:pPr marL="285750" indent="-285750">
              <a:buFontTx/>
              <a:buChar char="-"/>
            </a:pPr>
            <a:r>
              <a:rPr lang="en-US" dirty="0"/>
              <a:t>Size of unit – maximum of 25% of main building or 750 SF maximum, which ever is greater.</a:t>
            </a:r>
          </a:p>
          <a:p>
            <a:pPr marL="285750" indent="-285750">
              <a:buFontTx/>
              <a:buChar char="-"/>
            </a:pPr>
            <a:r>
              <a:rPr lang="en-US" dirty="0"/>
              <a:t>Maximum of 2 bedrooms are allowed</a:t>
            </a:r>
          </a:p>
          <a:p>
            <a:pPr marL="285750" indent="-285750">
              <a:buFontTx/>
              <a:buChar char="-"/>
            </a:pPr>
            <a:r>
              <a:rPr lang="en-US" dirty="0"/>
              <a:t>Outdoor stairways not allowed</a:t>
            </a:r>
          </a:p>
          <a:p>
            <a:pPr marL="285750" indent="-285750">
              <a:buFontTx/>
              <a:buChar char="-"/>
            </a:pPr>
            <a:r>
              <a:rPr lang="en-US" dirty="0"/>
              <a:t>No additional driveways shall be created</a:t>
            </a:r>
          </a:p>
          <a:p>
            <a:pPr marL="285750" indent="-285750">
              <a:buFontTx/>
              <a:buChar char="-"/>
            </a:pPr>
            <a:endParaRPr lang="en-US" dirty="0"/>
          </a:p>
          <a:p>
            <a:pPr marL="285750" indent="-285750">
              <a:buFontTx/>
              <a:buChar char="-"/>
            </a:pPr>
            <a:endParaRPr lang="en-US" dirty="0"/>
          </a:p>
          <a:p>
            <a:pPr marL="285750" indent="-285750">
              <a:buFontTx/>
              <a:buChar char="-"/>
            </a:pPr>
            <a:endParaRPr lang="en-US" dirty="0"/>
          </a:p>
          <a:p>
            <a:pPr marL="285750" indent="-285750">
              <a:buFontTx/>
              <a:buChar char="-"/>
            </a:pPr>
            <a:endParaRPr lang="en-US" dirty="0"/>
          </a:p>
          <a:p>
            <a:pPr marL="285750" indent="-285750">
              <a:buFontTx/>
              <a:buChar char="-"/>
            </a:pPr>
            <a:endParaRPr lang="en-US" dirty="0"/>
          </a:p>
        </p:txBody>
      </p:sp>
    </p:spTree>
    <p:extLst>
      <p:ext uri="{BB962C8B-B14F-4D97-AF65-F5344CB8AC3E}">
        <p14:creationId xmlns:p14="http://schemas.microsoft.com/office/powerpoint/2010/main" val="3772805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2EBA-3D92-4275-930C-379D5C98B9CE}"/>
              </a:ext>
            </a:extLst>
          </p:cNvPr>
          <p:cNvSpPr>
            <a:spLocks noGrp="1"/>
          </p:cNvSpPr>
          <p:nvPr>
            <p:ph type="title"/>
          </p:nvPr>
        </p:nvSpPr>
        <p:spPr/>
        <p:txBody>
          <a:bodyPr/>
          <a:lstStyle/>
          <a:p>
            <a:r>
              <a:rPr lang="en-US" dirty="0"/>
              <a:t>PA 21-29 -  Parking Regulations</a:t>
            </a:r>
          </a:p>
        </p:txBody>
      </p:sp>
      <p:sp>
        <p:nvSpPr>
          <p:cNvPr id="3" name="TextBox 2">
            <a:extLst>
              <a:ext uri="{FF2B5EF4-FFF2-40B4-BE49-F238E27FC236}">
                <a16:creationId xmlns:a16="http://schemas.microsoft.com/office/drawing/2014/main" id="{41309B32-0689-487E-8417-D56508DA8EDB}"/>
              </a:ext>
            </a:extLst>
          </p:cNvPr>
          <p:cNvSpPr txBox="1"/>
          <p:nvPr/>
        </p:nvSpPr>
        <p:spPr>
          <a:xfrm>
            <a:off x="1351722" y="2369488"/>
            <a:ext cx="10678602" cy="3416320"/>
          </a:xfrm>
          <a:prstGeom prst="rect">
            <a:avLst/>
          </a:prstGeom>
          <a:noFill/>
        </p:spPr>
        <p:txBody>
          <a:bodyPr wrap="square" rtlCol="0">
            <a:spAutoFit/>
          </a:bodyPr>
          <a:lstStyle/>
          <a:p>
            <a:r>
              <a:rPr lang="en-US" dirty="0"/>
              <a:t>Similar to ADU’s, PA 21-29 also changes the required parking regulations effective October 1, 2021. </a:t>
            </a:r>
          </a:p>
          <a:p>
            <a:endParaRPr lang="en-US" dirty="0"/>
          </a:p>
          <a:p>
            <a:r>
              <a:rPr lang="en-US" dirty="0"/>
              <a:t>Public Act 21-29 states that the zoning regulations in each municipality shall require </a:t>
            </a:r>
            <a:r>
              <a:rPr lang="en-US" b="1" dirty="0"/>
              <a:t>no more than one </a:t>
            </a:r>
            <a:r>
              <a:rPr lang="en-US" dirty="0"/>
              <a:t>parking space for each studio or one bedroom dwelling unit or </a:t>
            </a:r>
            <a:r>
              <a:rPr lang="en-US" b="1" dirty="0"/>
              <a:t>more than two </a:t>
            </a:r>
            <a:r>
              <a:rPr lang="en-US" dirty="0"/>
              <a:t>parking spaces for each dwelling unit with two or more bedrooms. As with the ADU regulations, there is an opt out provision</a:t>
            </a:r>
          </a:p>
          <a:p>
            <a:endParaRPr lang="en-US" dirty="0"/>
          </a:p>
          <a:p>
            <a:endParaRPr lang="en-US" dirty="0"/>
          </a:p>
          <a:p>
            <a:r>
              <a:rPr lang="en-US" dirty="0"/>
              <a:t>The provision for opting out is the same as for the ADU’s previously described herein.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47699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7ADA8DD-81DE-4A3E-BDAB-D6D2F7B552B9}"/>
              </a:ext>
            </a:extLst>
          </p:cNvPr>
          <p:cNvSpPr txBox="1"/>
          <p:nvPr/>
        </p:nvSpPr>
        <p:spPr>
          <a:xfrm>
            <a:off x="357809" y="429370"/>
            <a:ext cx="11076167" cy="5355312"/>
          </a:xfrm>
          <a:prstGeom prst="rect">
            <a:avLst/>
          </a:prstGeom>
          <a:noFill/>
        </p:spPr>
        <p:txBody>
          <a:bodyPr wrap="square" rtlCol="0">
            <a:spAutoFit/>
          </a:bodyPr>
          <a:lstStyle/>
          <a:p>
            <a:r>
              <a:rPr lang="en-US" b="1" dirty="0"/>
              <a:t>STATE REQUIREMENT UNDER PA 21-29</a:t>
            </a:r>
          </a:p>
          <a:p>
            <a:pPr marL="285750" indent="-285750">
              <a:buFontTx/>
              <a:buChar char="-"/>
            </a:pPr>
            <a:r>
              <a:rPr lang="en-US" dirty="0"/>
              <a:t>Regulations require not more than 1 space per studio or 1 bedroom</a:t>
            </a:r>
          </a:p>
          <a:p>
            <a:pPr marL="285750" indent="-285750">
              <a:buFontTx/>
              <a:buChar char="-"/>
            </a:pPr>
            <a:r>
              <a:rPr lang="en-US" dirty="0"/>
              <a:t>Regulations require not more that 2 spaces per 2 bedroom or larger</a:t>
            </a:r>
            <a:endParaRPr lang="en-US" b="1" dirty="0"/>
          </a:p>
          <a:p>
            <a:endParaRPr lang="en-US" b="1" dirty="0"/>
          </a:p>
          <a:p>
            <a:r>
              <a:rPr lang="en-US" b="1" dirty="0"/>
              <a:t>Wilton Zoning Parking Regulations </a:t>
            </a:r>
          </a:p>
          <a:p>
            <a:endParaRPr lang="en-US" dirty="0"/>
          </a:p>
          <a:p>
            <a:pPr marL="285750" indent="-285750">
              <a:buFontTx/>
              <a:buChar char="-"/>
            </a:pPr>
            <a:r>
              <a:rPr lang="en-US" dirty="0"/>
              <a:t>Regulations for Multifamily Dwellings: </a:t>
            </a:r>
          </a:p>
          <a:p>
            <a:pPr marL="742950" lvl="1" indent="-285750">
              <a:buFontTx/>
              <a:buChar char="-"/>
            </a:pPr>
            <a:r>
              <a:rPr lang="en-US" dirty="0"/>
              <a:t>Studio (efficiency) dwelling units and detached units in multifamily developments require minimum 1.5 spaces per dwelling unit</a:t>
            </a:r>
          </a:p>
          <a:p>
            <a:pPr marL="742950" lvl="1" indent="-285750">
              <a:buFontTx/>
              <a:buChar char="-"/>
            </a:pPr>
            <a:r>
              <a:rPr lang="en-US" dirty="0"/>
              <a:t>One, two and three bedroom dwelling units: require 2 per dwelling unit plus 1 visitor space per 2 dwelling  units</a:t>
            </a:r>
          </a:p>
          <a:p>
            <a:pPr marL="285750" indent="-285750">
              <a:buFontTx/>
              <a:buChar char="-"/>
            </a:pPr>
            <a:r>
              <a:rPr lang="en-US" dirty="0"/>
              <a:t>Senior Citizen Housing – 1.1 per dwelling unit</a:t>
            </a:r>
          </a:p>
          <a:p>
            <a:pPr marL="285750" indent="-285750">
              <a:buFontTx/>
              <a:buChar char="-"/>
            </a:pPr>
            <a:r>
              <a:rPr lang="en-US" dirty="0"/>
              <a:t>Nursing or convalescent homes – 1 per 2 beds</a:t>
            </a:r>
          </a:p>
          <a:p>
            <a:pPr marL="285750" indent="-285750">
              <a:buFontTx/>
              <a:buChar char="-"/>
            </a:pPr>
            <a:r>
              <a:rPr lang="en-US" dirty="0"/>
              <a:t>Accessory Dwelling Unit – 2 per unit</a:t>
            </a:r>
          </a:p>
          <a:p>
            <a:pPr marL="285750" indent="-285750">
              <a:buFontTx/>
              <a:buChar char="-"/>
            </a:pPr>
            <a:r>
              <a:rPr lang="en-US" dirty="0"/>
              <a:t>Congregate Housing – 1 per unit</a:t>
            </a:r>
          </a:p>
          <a:p>
            <a:pPr marL="285750" indent="-285750">
              <a:buFontTx/>
              <a:buChar char="-"/>
            </a:pPr>
            <a:r>
              <a:rPr lang="en-US" dirty="0"/>
              <a:t>Assisted Living – 0.65 per unit</a:t>
            </a:r>
          </a:p>
          <a:p>
            <a:pPr marL="285750" indent="-285750">
              <a:buFontTx/>
              <a:buChar char="-"/>
            </a:pPr>
            <a:endParaRPr lang="en-US" dirty="0"/>
          </a:p>
          <a:p>
            <a:pPr marL="285750" indent="-285750">
              <a:buFontTx/>
              <a:buChar char="-"/>
            </a:pPr>
            <a:endParaRPr lang="en-US" b="1" dirty="0"/>
          </a:p>
          <a:p>
            <a:pPr marL="285750" indent="-285750">
              <a:buFontTx/>
              <a:buChar char="-"/>
            </a:pPr>
            <a:endParaRPr lang="en-US" b="1" dirty="0"/>
          </a:p>
        </p:txBody>
      </p:sp>
    </p:spTree>
    <p:extLst>
      <p:ext uri="{BB962C8B-B14F-4D97-AF65-F5344CB8AC3E}">
        <p14:creationId xmlns:p14="http://schemas.microsoft.com/office/powerpoint/2010/main" val="403894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C16A31-2A68-4664-AF39-E7C3777945C8}"/>
              </a:ext>
            </a:extLst>
          </p:cNvPr>
          <p:cNvSpPr txBox="1"/>
          <p:nvPr/>
        </p:nvSpPr>
        <p:spPr>
          <a:xfrm>
            <a:off x="230588" y="357809"/>
            <a:ext cx="11688417" cy="5909310"/>
          </a:xfrm>
          <a:prstGeom prst="rect">
            <a:avLst/>
          </a:prstGeom>
          <a:noFill/>
        </p:spPr>
        <p:txBody>
          <a:bodyPr wrap="square" rtlCol="0">
            <a:spAutoFit/>
          </a:bodyPr>
          <a:lstStyle/>
          <a:p>
            <a:r>
              <a:rPr lang="en-US" dirty="0"/>
              <a:t>OPTIONS available to the Commission on ADU’s:</a:t>
            </a:r>
          </a:p>
          <a:p>
            <a:endParaRPr lang="en-US" dirty="0"/>
          </a:p>
          <a:p>
            <a:pPr marL="285750" indent="-285750">
              <a:buFontTx/>
              <a:buChar char="-"/>
            </a:pPr>
            <a:r>
              <a:rPr lang="en-US" dirty="0"/>
              <a:t>1  - </a:t>
            </a:r>
            <a:r>
              <a:rPr lang="en-US" b="1" dirty="0"/>
              <a:t>Do nothing </a:t>
            </a:r>
            <a:r>
              <a:rPr lang="en-US" dirty="0"/>
              <a:t>and the State Regulations would become effective January 1, 2023 and any current ADU zoning regulations that do not comply with these would become null and void.  Any approval or denial of ADU’s would be in accordance with the new state regulations. This would be the route if the Commission feels that the proposed regulations would be suitable for Wilton.</a:t>
            </a:r>
          </a:p>
          <a:p>
            <a:pPr marL="285750" indent="-285750">
              <a:buFontTx/>
              <a:buChar char="-"/>
            </a:pPr>
            <a:endParaRPr lang="en-US" dirty="0"/>
          </a:p>
          <a:p>
            <a:pPr marL="285750" indent="-285750">
              <a:buFontTx/>
              <a:buChar char="-"/>
            </a:pPr>
            <a:r>
              <a:rPr lang="en-US" dirty="0"/>
              <a:t>2 – </a:t>
            </a:r>
            <a:r>
              <a:rPr lang="en-US" b="1" dirty="0"/>
              <a:t>Modify </a:t>
            </a:r>
            <a:r>
              <a:rPr lang="en-US" dirty="0"/>
              <a:t>the portions of the zoning regulations which do not comply with PA 21-29. Schedule a public hearing, hear from the public and amend the zoning regulations which do not comply as required</a:t>
            </a:r>
          </a:p>
          <a:p>
            <a:pPr marL="285750" indent="-285750">
              <a:buFontTx/>
              <a:buChar char="-"/>
            </a:pPr>
            <a:endParaRPr lang="en-US" dirty="0"/>
          </a:p>
          <a:p>
            <a:pPr marL="285750" indent="-285750">
              <a:buFontTx/>
              <a:buChar char="-"/>
            </a:pPr>
            <a:r>
              <a:rPr lang="en-US" dirty="0"/>
              <a:t>3 – </a:t>
            </a:r>
            <a:r>
              <a:rPr lang="en-US" b="1" dirty="0" err="1"/>
              <a:t>Opt</a:t>
            </a:r>
            <a:r>
              <a:rPr lang="en-US" b="1" dirty="0"/>
              <a:t> out </a:t>
            </a:r>
            <a:r>
              <a:rPr lang="en-US" dirty="0"/>
              <a:t>of the ADU provision in PA-21-29 before January 1, 2023, using the following procedure:</a:t>
            </a:r>
          </a:p>
          <a:p>
            <a:pPr marL="742950" lvl="1" indent="-285750">
              <a:buFontTx/>
              <a:buChar char="-"/>
            </a:pPr>
            <a:r>
              <a:rPr lang="en-US" dirty="0"/>
              <a:t>A public hearing is held with standard notifications and timelines</a:t>
            </a:r>
          </a:p>
          <a:p>
            <a:pPr marL="742950" lvl="1" indent="-285750">
              <a:buFontTx/>
              <a:buChar char="-"/>
            </a:pPr>
            <a:r>
              <a:rPr lang="en-US" dirty="0"/>
              <a:t>P&amp;Z affirmatively decides by a 2/3 vote to opt out w/</a:t>
            </a:r>
            <a:r>
              <a:rPr lang="en-US" dirty="0" err="1"/>
              <a:t>i</a:t>
            </a:r>
            <a:r>
              <a:rPr lang="en-US" dirty="0"/>
              <a:t> 65 days of the public hearing</a:t>
            </a:r>
          </a:p>
          <a:p>
            <a:pPr marL="742950" lvl="1" indent="-285750">
              <a:buFontTx/>
              <a:buChar char="-"/>
            </a:pPr>
            <a:r>
              <a:rPr lang="en-US" dirty="0"/>
              <a:t>State for the records the reasons for its decision</a:t>
            </a:r>
          </a:p>
          <a:p>
            <a:pPr marL="742950" lvl="1" indent="-285750">
              <a:buFontTx/>
              <a:buChar char="-"/>
            </a:pPr>
            <a:r>
              <a:rPr lang="en-US" dirty="0"/>
              <a:t>Publish notice of that decision in the newspaper</a:t>
            </a:r>
          </a:p>
          <a:p>
            <a:pPr marL="742950" lvl="1" indent="-285750">
              <a:buFontTx/>
              <a:buChar char="-"/>
            </a:pPr>
            <a:r>
              <a:rPr lang="en-US" dirty="0"/>
              <a:t>This action must be confirmed by a 2/3 vote of the Board of Selectman in order to complete the process.</a:t>
            </a:r>
          </a:p>
          <a:p>
            <a:pPr marL="742950" lvl="1" indent="-285750">
              <a:buFontTx/>
              <a:buChar char="-"/>
            </a:pPr>
            <a:endParaRPr lang="en-US" dirty="0"/>
          </a:p>
          <a:p>
            <a:pPr lvl="1"/>
            <a:r>
              <a:rPr lang="en-US" dirty="0"/>
              <a:t>Options are same for parking opt out, however no opt out deadline was set.</a:t>
            </a:r>
          </a:p>
          <a:p>
            <a:pPr marL="742950" lvl="1" indent="-285750">
              <a:buFontTx/>
              <a:buChar char="-"/>
            </a:pPr>
            <a:endParaRPr lang="en-US" dirty="0"/>
          </a:p>
          <a:p>
            <a:pPr marL="742950" lvl="1" indent="-285750">
              <a:buFontTx/>
              <a:buChar char="-"/>
            </a:pPr>
            <a:endParaRPr lang="en-US" dirty="0"/>
          </a:p>
          <a:p>
            <a:pPr marL="742950" lvl="1" indent="-285750">
              <a:buFontTx/>
              <a:buChar char="-"/>
            </a:pPr>
            <a:endParaRPr lang="en-US" dirty="0"/>
          </a:p>
        </p:txBody>
      </p:sp>
    </p:spTree>
    <p:extLst>
      <p:ext uri="{BB962C8B-B14F-4D97-AF65-F5344CB8AC3E}">
        <p14:creationId xmlns:p14="http://schemas.microsoft.com/office/powerpoint/2010/main" val="8912105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2646</TotalTime>
  <Words>1695</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Public Act 21-29 Accessory Dwelling Units (ADU’s) AND Parking Regulations</vt:lpstr>
      <vt:lpstr>Public act 21-29 --ADU’s and parking regulations</vt:lpstr>
      <vt:lpstr>PowerPoint Presentation</vt:lpstr>
      <vt:lpstr>Public act 21-29 --ADU’s</vt:lpstr>
      <vt:lpstr>Public act 21-29 --ADU’s</vt:lpstr>
      <vt:lpstr>PowerPoint Presentation</vt:lpstr>
      <vt:lpstr>PA 21-29 -  Parking Regulations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Act 21-29 Accessory Dwelling Units (ADU’s) AND Parking Regulations</dc:title>
  <dc:creator>Wrinn, Michael</dc:creator>
  <cp:lastModifiedBy>Russo, Lorraine</cp:lastModifiedBy>
  <cp:revision>33</cp:revision>
  <cp:lastPrinted>2022-02-08T14:43:47Z</cp:lastPrinted>
  <dcterms:created xsi:type="dcterms:W3CDTF">2022-02-04T17:55:55Z</dcterms:created>
  <dcterms:modified xsi:type="dcterms:W3CDTF">2022-02-10T19:46:23Z</dcterms:modified>
</cp:coreProperties>
</file>