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3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3"/>
  </p:normalViewPr>
  <p:slideViewPr>
    <p:cSldViewPr snapToGrid="0" snapToObjects="1">
      <p:cViewPr varScale="1">
        <p:scale>
          <a:sx n="88" d="100"/>
          <a:sy n="88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083F5-E453-B641-BC96-9F3EB9345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B3E5A5-7884-5B40-9FEF-EBE6C3AD2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0E859-0858-E745-8E29-E8DCF8B7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36554-6D35-FE47-BE8D-A8794892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24367-4321-E34A-B100-6E1809A34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4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C178-9E4A-C542-A1B4-73D95654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25635-56A7-434A-901D-8331FB670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EDAC0-006E-CE4D-ACBC-6DE29369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C783D-D97D-B947-98E8-584EA8228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7F99B-7EC4-DF40-BD27-680FDCB41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5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CF687E-D2F9-B545-90AF-D0E3662AC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B8A37-30D1-4944-9B32-560E5E6CE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6D193-469D-604A-8514-E09FE9CAE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F67D9-5320-F64C-89E9-D80D36A2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BE4F6A-29DC-3848-B76A-24FFD02B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7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AF03-A9C8-0F4F-AFFA-F0022BDA6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555DC-8176-7B46-9A45-C035FFAED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C3F18-8162-7044-846A-F9D03A429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9E56E-66CB-3942-9741-2FD393F4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12522-8191-6F43-82EA-EF1C41D5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0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6869-DF03-5C44-8B05-D0A0A16D8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50484-3703-1643-A7F4-3BBC61898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A5160-58E2-1C42-B503-FBF26ADC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F6869-6D35-9C4C-A988-EA31A8A5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2DEB1-78E7-8648-87C5-AA3BBAF2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3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E93E1-9AB1-BE42-93C2-0B245576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A0A79-B102-9A43-97FF-E6DA5A3B8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F7E6E-6812-B141-AB03-01C173A23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5FCF4-23A2-EB44-892C-44898BA8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9E486-EC4F-694E-A452-FD759FF4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A2C0D-A9B4-C847-8608-65FD5BD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0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59F4-AC1E-854D-866B-95B6B0F0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B6C11-F183-214A-9218-12218B041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A5E74-6736-A04C-9592-E6A41096F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840713-7B94-4B4F-959A-128A196B7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76CA6-70BD-ED43-8A0B-338375003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6171B7-F25D-FB48-B382-6023A437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2EE77-F8C4-7549-B6DE-CB7FA5B4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6092E-60AB-3E40-8D99-BB533AE1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5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48B6-0B05-F144-8613-3B82552DD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F20619-C29D-0C44-95FB-17C385CD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9B72B-EA75-DA45-913B-3C5773D6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BCA0B-1956-314F-80E1-C8062B12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5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D7631-3AC4-B948-8DF9-7E85BB05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DD1C0-4BA2-E942-815D-C2AE57A1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11FBE-A46D-0040-9C93-19429D62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6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24F57-442D-5A4B-956F-B19D414C4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DD932-A2EB-AE41-ADBF-A472488D0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0B233-5A7C-1944-8D35-DCE52E0B7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81E6C-4DF3-C245-9F46-86A76A32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70C7B-DA0B-1545-A8BE-BB0BFF4F9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14670-6B75-7440-BF95-4CFE65D5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8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4033-22C5-A34D-8BE7-0A20948F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71D5A-182C-2B46-A5AB-87E1F7064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33E96-153C-3141-83C2-133608BF9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C895B-8FFE-F348-B715-C95C05D2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9F33B-ED42-6944-B7F6-04BD7CD1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BFC73-407D-2344-8FE1-1E256D67F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8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076598-960B-4143-B6B7-35E7A2AA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0B673-89E9-2640-AC29-B53309EDB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D4C9-1DC1-974F-AD21-B05A8B2C0F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8D5FC-A1AF-4446-87BA-F49559C6313F}" type="datetimeFigureOut">
              <a:rPr lang="en-US" smtClean="0"/>
              <a:t>10/30/2020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74C79-EE1D-5A4C-B152-3FE6E63FD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C9AA-407E-E84B-8678-847397FF7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41020-7668-C74C-BB52-5908FFF64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3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9075-CE6C-4143-9331-A56FDC3D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/>
              <a:t>Meeting of the Boards of </a:t>
            </a:r>
            <a:br>
              <a:rPr lang="en-US" sz="1800" b="1" dirty="0"/>
            </a:br>
            <a:r>
              <a:rPr lang="en-US" sz="1800" b="1" dirty="0"/>
              <a:t>Selectmen, Education and Finance 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48D3-43B6-7545-BEC9-90C6E680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868"/>
            <a:ext cx="10515600" cy="46380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b="1" dirty="0"/>
          </a:p>
          <a:p>
            <a:r>
              <a:rPr lang="en-US" sz="2400" b="1" dirty="0"/>
              <a:t>The goal of this meeting is to work together to address what is expected to be a higher than usual FY2022 mill rate increase and one which may create concern among residents.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b="1" dirty="0"/>
              <a:t>Information will be provided on the following topics followed by a discussion.</a:t>
            </a:r>
          </a:p>
          <a:p>
            <a:pPr marL="0" indent="0" algn="ctr">
              <a:buNone/>
            </a:pPr>
            <a:endParaRPr lang="en-US" b="1" dirty="0"/>
          </a:p>
          <a:p>
            <a:pPr lvl="1"/>
            <a:r>
              <a:rPr lang="en-US" sz="2000" dirty="0"/>
              <a:t>FY2021 Forecast v Budget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FY2022 Forecasted  Mill Rate </a:t>
            </a:r>
          </a:p>
          <a:p>
            <a:endParaRPr lang="en-US" sz="2400" dirty="0"/>
          </a:p>
          <a:p>
            <a:pPr lvl="1"/>
            <a:r>
              <a:rPr lang="en-US" sz="2000" dirty="0"/>
              <a:t>FY2022 Uncertainties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3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9075-CE6C-4143-9331-A56FDC3D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/>
              <a:t>Meeting of the Boards of </a:t>
            </a:r>
            <a:br>
              <a:rPr lang="en-US" sz="1800" b="1" dirty="0"/>
            </a:br>
            <a:r>
              <a:rPr lang="en-US" sz="1800" b="1" dirty="0"/>
              <a:t>Selectmen, Education and Finance 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48D3-43B6-7545-BEC9-90C6E680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205"/>
            <a:ext cx="10515600" cy="47607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/>
              <a:t>At this point, FY2021 is forecasted to end the year slightly favorable</a:t>
            </a:r>
          </a:p>
          <a:p>
            <a:pPr marL="0" indent="0" algn="ctr">
              <a:buNone/>
            </a:pPr>
            <a:endParaRPr lang="en-US" sz="2400" dirty="0"/>
          </a:p>
          <a:p>
            <a:pPr lvl="1"/>
            <a:r>
              <a:rPr lang="en-US" sz="2000" b="1" dirty="0"/>
              <a:t>Revenues</a:t>
            </a:r>
            <a:r>
              <a:rPr lang="en-US" sz="2000" dirty="0"/>
              <a:t>-Forecasted at $ 1.2 million favorable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   99.2% collection rate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   Educ Cost Sharing Grant awarded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   Conveyance, Back Taxes and Liens &amp; Interest</a:t>
            </a:r>
          </a:p>
          <a:p>
            <a:pPr lvl="1"/>
            <a:endParaRPr lang="en-US" dirty="0"/>
          </a:p>
          <a:p>
            <a:pPr lvl="1"/>
            <a:r>
              <a:rPr lang="en-US" sz="2000" b="1" dirty="0"/>
              <a:t>BOS</a:t>
            </a:r>
            <a:r>
              <a:rPr lang="en-US" sz="2000" dirty="0"/>
              <a:t> </a:t>
            </a:r>
            <a:r>
              <a:rPr lang="en-US" dirty="0"/>
              <a:t>-</a:t>
            </a:r>
            <a:r>
              <a:rPr lang="en-US" sz="2000" dirty="0"/>
              <a:t>No monies expected to be returned to the General Fund. Savings used to restore certain budget reductions, including Library grant and to fund non-bonded paving.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000" b="1" dirty="0"/>
              <a:t>BOE-</a:t>
            </a:r>
            <a:r>
              <a:rPr lang="en-US" sz="2000" dirty="0"/>
              <a:t>Forecasted to request up to $810,000 of additional funding from the Board of Finance prior to the end of FY2021 for COVID related expenses not able to be covered in BOE budget</a:t>
            </a:r>
            <a:r>
              <a:rPr lang="en-US" sz="2000" dirty="0">
                <a:solidFill>
                  <a:srgbClr val="FF0000"/>
                </a:solidFill>
              </a:rPr>
              <a:t>.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9075-CE6C-4143-9331-A56FDC3D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/>
              <a:t>Meeting of the Boards of </a:t>
            </a:r>
            <a:br>
              <a:rPr lang="en-US" sz="1800" b="1" dirty="0"/>
            </a:br>
            <a:r>
              <a:rPr lang="en-US" sz="1800" b="1" dirty="0"/>
              <a:t>Selectmen, Education and Finance 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48D3-43B6-7545-BEC9-90C6E680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205"/>
            <a:ext cx="10515600" cy="47607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dirty="0"/>
              <a:t>FY2022 Forecasted Budget and Mill Rate</a:t>
            </a:r>
          </a:p>
          <a:p>
            <a:pPr lvl="1"/>
            <a:endParaRPr lang="en-US" dirty="0"/>
          </a:p>
          <a:p>
            <a:r>
              <a:rPr lang="en-US" sz="2000" b="1" dirty="0"/>
              <a:t>The FY2022 forecasted mill rate increase of 4.8% is higher than usual driven by:</a:t>
            </a:r>
          </a:p>
          <a:p>
            <a:pPr marL="0" indent="0">
              <a:buNone/>
            </a:pPr>
            <a:endParaRPr lang="en-US" sz="2000" b="1" dirty="0"/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Less excess fund balance monies available to reduce the mill rate.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Restoration of cost reductions/avoidances reflected in the FY2021 BOS budget, including restoration of the library grant, summer lifeguards and the Senior Center.</a:t>
            </a:r>
          </a:p>
          <a:p>
            <a:pPr lvl="1"/>
            <a:endParaRPr lang="en-US" sz="1800" dirty="0"/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Restoration of cost reductions/avoidances reflected in the FY2021 BOE budget, including costs which were pre-purchased with FY2020 savings and postponement of teacher training .</a:t>
            </a:r>
            <a:r>
              <a:rPr lang="en-US" sz="2000" dirty="0"/>
              <a:t> </a:t>
            </a:r>
          </a:p>
          <a:p>
            <a:pPr lvl="1"/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7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9075-CE6C-4143-9331-A56FDC3D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879"/>
          </a:xfrm>
        </p:spPr>
        <p:txBody>
          <a:bodyPr>
            <a:normAutofit/>
          </a:bodyPr>
          <a:lstStyle/>
          <a:p>
            <a:pPr algn="ctr"/>
            <a:r>
              <a:rPr lang="en-US" sz="1600" b="1" dirty="0"/>
              <a:t>Meeting of the Boards of </a:t>
            </a:r>
            <a:br>
              <a:rPr lang="en-US" sz="1600" b="1" dirty="0"/>
            </a:br>
            <a:r>
              <a:rPr lang="en-US" sz="1600" b="1" dirty="0"/>
              <a:t>Selectmen, Education and Finance </a:t>
            </a: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48D3-43B6-7545-BEC9-90C6E680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9006"/>
            <a:ext cx="10515600" cy="52179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/>
              <a:t>Components of the FY2022 Forecasted Mill Rate</a:t>
            </a:r>
          </a:p>
          <a:p>
            <a:pPr marL="0" indent="0" algn="ctr">
              <a:buNone/>
            </a:pPr>
            <a:endParaRPr lang="en-US" sz="2000" b="1" baseline="30000" dirty="0"/>
          </a:p>
          <a:p>
            <a:r>
              <a:rPr lang="en-US" sz="2000" b="1" dirty="0"/>
              <a:t>Non Expense Components: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Grand List Growth: .</a:t>
            </a:r>
            <a:r>
              <a:rPr lang="en-US" sz="1800" i="1" dirty="0"/>
              <a:t>2%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Collection Rate: </a:t>
            </a:r>
            <a:r>
              <a:rPr lang="en-US" sz="1800" i="1" dirty="0"/>
              <a:t>99.2%, increase of .2%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Revenues: </a:t>
            </a:r>
            <a:r>
              <a:rPr lang="en-US" sz="1800" i="1" dirty="0"/>
              <a:t>$5.5 million, 26.8% increase</a:t>
            </a:r>
          </a:p>
          <a:p>
            <a:pPr marL="0" indent="0">
              <a:buNone/>
            </a:pPr>
            <a:endParaRPr lang="en-US" sz="1200" b="1" i="1" dirty="0"/>
          </a:p>
          <a:p>
            <a:r>
              <a:rPr lang="en-US" sz="2000" b="1" dirty="0"/>
              <a:t>Expense and Revenues: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Excess Fund Balance Funds Used: </a:t>
            </a:r>
            <a:r>
              <a:rPr lang="en-US" sz="1800" i="1" dirty="0"/>
              <a:t>$3.1 million, (59%) decrease</a:t>
            </a:r>
            <a:r>
              <a:rPr lang="en-US" sz="1800" dirty="0"/>
              <a:t>.  FY2020 had one-time COVID savings returned to FB and used in FY2021.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Debt Service: </a:t>
            </a:r>
            <a:r>
              <a:rPr lang="en-US" sz="1800" i="1" dirty="0"/>
              <a:t>$8.8 million, (2.47%) decrease</a:t>
            </a:r>
            <a:r>
              <a:rPr lang="en-US" sz="1800" dirty="0"/>
              <a:t>.  Police Hqtrs bond delayed to 3/2023, first payment in FY2024.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Board of Selectmen: </a:t>
            </a:r>
            <a:r>
              <a:rPr lang="en-US" sz="1800" i="1" dirty="0"/>
              <a:t>$34.1 million, 3.56% increase</a:t>
            </a:r>
            <a:r>
              <a:rPr lang="en-US" sz="1800" dirty="0"/>
              <a:t>. Budgeting full services and grants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/>
              <a:t>Board of Education: </a:t>
            </a:r>
            <a:r>
              <a:rPr lang="en-US" sz="1800" i="1" dirty="0"/>
              <a:t>$84.8, 3% increase.  </a:t>
            </a:r>
            <a:r>
              <a:rPr lang="en-US" sz="1800" dirty="0"/>
              <a:t>Budgeting</a:t>
            </a:r>
            <a:r>
              <a:rPr lang="en-US" sz="1800" i="1" dirty="0"/>
              <a:t> </a:t>
            </a:r>
            <a:r>
              <a:rPr lang="en-US" sz="1800" dirty="0"/>
              <a:t>a normal year.</a:t>
            </a:r>
          </a:p>
          <a:p>
            <a:pPr lvl="1"/>
            <a:endParaRPr lang="en-US" sz="1200" dirty="0"/>
          </a:p>
          <a:p>
            <a:r>
              <a:rPr lang="en-US" sz="2000" b="1" dirty="0"/>
              <a:t>Forecasted Mill Rate:  </a:t>
            </a:r>
            <a:r>
              <a:rPr lang="en-US" sz="2000" i="1" dirty="0"/>
              <a:t>28.7916,</a:t>
            </a:r>
            <a:r>
              <a:rPr lang="en-US" sz="2000" dirty="0"/>
              <a:t> </a:t>
            </a:r>
            <a:r>
              <a:rPr lang="en-US" sz="2000" i="1" dirty="0"/>
              <a:t>4.8% increase</a:t>
            </a:r>
            <a:r>
              <a:rPr lang="en-US" sz="2000" b="1" i="1" dirty="0"/>
              <a:t>. </a:t>
            </a:r>
            <a:r>
              <a:rPr lang="en-US" sz="1800" dirty="0"/>
              <a:t>(.89% average annual increase over two years).</a:t>
            </a:r>
            <a:endParaRPr lang="en-US" sz="2000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8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9075-CE6C-4143-9331-A56FDC3D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753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/>
              <a:t>Meeting of the Boards of </a:t>
            </a:r>
            <a:br>
              <a:rPr lang="en-US" sz="1800" b="1" dirty="0"/>
            </a:br>
            <a:r>
              <a:rPr lang="en-US" sz="1800" b="1" dirty="0"/>
              <a:t>Selectmen, Education and Finance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48D3-43B6-7545-BEC9-90C6E680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020"/>
            <a:ext cx="10515600" cy="46269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FY2022 Uncertainties, General </a:t>
            </a:r>
          </a:p>
          <a:p>
            <a:pPr lvl="1"/>
            <a:endParaRPr lang="en-US" b="1" dirty="0"/>
          </a:p>
          <a:p>
            <a:pPr lvl="1"/>
            <a:r>
              <a:rPr lang="en-US" sz="2000" b="1" dirty="0"/>
              <a:t>Length of pandemic an timing of a vaccine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dirty="0"/>
              <a:t>State Deficits</a:t>
            </a:r>
          </a:p>
          <a:p>
            <a:pPr lvl="1"/>
            <a:endParaRPr lang="en-US" sz="2000" b="1" dirty="0"/>
          </a:p>
          <a:p>
            <a:pPr lvl="1"/>
            <a:r>
              <a:rPr lang="en-US" sz="2000" b="1" dirty="0"/>
              <a:t>Economic impact of the pandemic on resident and local business earnings and residential and commercial property values.</a:t>
            </a:r>
          </a:p>
          <a:p>
            <a:pPr marL="457200" lvl="1" indent="0">
              <a:buNone/>
            </a:pPr>
            <a:endParaRPr lang="en-US" sz="2000" b="1" dirty="0"/>
          </a:p>
          <a:p>
            <a:pPr lvl="1"/>
            <a:r>
              <a:rPr lang="en-US" sz="2000" b="1" dirty="0"/>
              <a:t>Resident expectations for services, spending and property taxes</a:t>
            </a:r>
          </a:p>
        </p:txBody>
      </p:sp>
    </p:spTree>
    <p:extLst>
      <p:ext uri="{BB962C8B-B14F-4D97-AF65-F5344CB8AC3E}">
        <p14:creationId xmlns:p14="http://schemas.microsoft.com/office/powerpoint/2010/main" val="277729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C9075-CE6C-4143-9331-A56FDC3D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1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/>
              <a:t>Meeting of the Boards of </a:t>
            </a:r>
            <a:br>
              <a:rPr lang="en-US" sz="1800" b="1" dirty="0"/>
            </a:br>
            <a:r>
              <a:rPr lang="en-US" sz="1800" b="1" dirty="0"/>
              <a:t>Selectmen, Education and Finance 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48D3-43B6-7545-BEC9-90C6E6804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0518"/>
            <a:ext cx="10515600" cy="52856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FY2022 Uncertainties, Board of Education</a:t>
            </a:r>
          </a:p>
          <a:p>
            <a:pPr marL="0" indent="0" algn="ctr">
              <a:buNone/>
            </a:pPr>
            <a:endParaRPr lang="en-US" sz="2400" b="1" dirty="0"/>
          </a:p>
          <a:p>
            <a:pPr lvl="1"/>
            <a:r>
              <a:rPr lang="en-US" sz="2000" b="1" dirty="0"/>
              <a:t>Required protocols for health and safety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Same as 2020/21 or modified </a:t>
            </a:r>
          </a:p>
          <a:p>
            <a:pPr lvl="1"/>
            <a:r>
              <a:rPr lang="en-US" sz="2000" b="1" dirty="0"/>
              <a:t>Learning model(s)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Normal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Hybrid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Remote </a:t>
            </a:r>
          </a:p>
          <a:p>
            <a:pPr lvl="1"/>
            <a:r>
              <a:rPr lang="en-US" sz="2000" b="1" dirty="0"/>
              <a:t>Academic progress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Possible additional support for learning gaps for different grade levels and subjects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Possible additional support for social-emotional needs</a:t>
            </a:r>
          </a:p>
          <a:p>
            <a:pPr lvl="2">
              <a:buFont typeface="Wingdings" pitchFamily="2" charset="2"/>
              <a:buChar char="Ø"/>
            </a:pPr>
            <a:r>
              <a:rPr lang="en-US" sz="1600" dirty="0"/>
              <a:t>Possible additional support for Special Education students</a:t>
            </a:r>
          </a:p>
          <a:p>
            <a:pPr lvl="1"/>
            <a:r>
              <a:rPr lang="en-US" sz="2000" b="1" dirty="0"/>
              <a:t>Catch up of 2020/21 deferrals</a:t>
            </a:r>
          </a:p>
          <a:p>
            <a:pPr lvl="2"/>
            <a:r>
              <a:rPr lang="en-US" sz="1600" dirty="0"/>
              <a:t>Facilities</a:t>
            </a:r>
          </a:p>
          <a:p>
            <a:pPr lvl="2"/>
            <a:r>
              <a:rPr lang="en-US" sz="1600" dirty="0"/>
              <a:t>Teacher training </a:t>
            </a:r>
          </a:p>
          <a:p>
            <a:pPr lvl="1"/>
            <a:r>
              <a:rPr lang="en-US" sz="2000" b="1" dirty="0"/>
              <a:t>COVID long-term impact on facilities</a:t>
            </a:r>
          </a:p>
          <a:p>
            <a:pPr marL="457200" lvl="1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505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565</Words>
  <Application>Microsoft Office PowerPoint</Application>
  <PresentationFormat>Widescreen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Meeting of the Boards of  Selectmen, Education and Finance </vt:lpstr>
      <vt:lpstr>Meeting of the Boards of  Selectmen, Education and Finance </vt:lpstr>
      <vt:lpstr>Meeting of the Boards of  Selectmen, Education and Finance </vt:lpstr>
      <vt:lpstr>Meeting of the Boards of  Selectmen, Education and Finance </vt:lpstr>
      <vt:lpstr>Meeting of the Boards of  Selectmen, Education and Finance </vt:lpstr>
      <vt:lpstr>Meeting of the Boards of  Selectmen, Education and Finance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Boards of  Selectmen, Education and Finance</dc:title>
  <dc:creator>Microsoft Office User</dc:creator>
  <cp:lastModifiedBy>Rochester, Jacqueline</cp:lastModifiedBy>
  <cp:revision>21</cp:revision>
  <dcterms:created xsi:type="dcterms:W3CDTF">2020-10-23T17:53:30Z</dcterms:created>
  <dcterms:modified xsi:type="dcterms:W3CDTF">2020-10-31T02:06:43Z</dcterms:modified>
</cp:coreProperties>
</file>