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5" r:id="rId3"/>
    <p:sldId id="279" r:id="rId4"/>
    <p:sldId id="260" r:id="rId5"/>
    <p:sldId id="269" r:id="rId6"/>
    <p:sldId id="2145706023" r:id="rId7"/>
    <p:sldId id="2145706024" r:id="rId8"/>
    <p:sldId id="2145706025" r:id="rId9"/>
    <p:sldId id="2145706022" r:id="rId10"/>
    <p:sldId id="4689" r:id="rId11"/>
    <p:sldId id="214570601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05" d="100"/>
          <a:sy n="105" d="100"/>
        </p:scale>
        <p:origin x="120" y="354"/>
      </p:cViewPr>
      <p:guideLst>
        <p:guide orient="horz" pos="2160"/>
        <p:guide pos="3840"/>
      </p:guideLst>
    </p:cSldViewPr>
  </p:slideViewPr>
  <p:notesTextViewPr>
    <p:cViewPr>
      <p:scale>
        <a:sx n="1" d="1"/>
        <a:sy n="1" d="1"/>
      </p:scale>
      <p:origin x="0" y="0"/>
    </p:cViewPr>
  </p:notesTextViewPr>
  <p:sorterViewPr>
    <p:cViewPr>
      <p:scale>
        <a:sx n="100" d="100"/>
        <a:sy n="100" d="100"/>
      </p:scale>
      <p:origin x="0" y="-166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4299EB-5A99-444D-B6A9-89F79D9115A9}" type="datetimeFigureOut">
              <a:rPr lang="en-US" smtClean="0"/>
              <a:pPr/>
              <a:t>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7F155D-C836-47AC-860C-88C5ED25908E}" type="slidenum">
              <a:rPr lang="en-US" smtClean="0"/>
              <a:pPr/>
              <a:t>‹#›</a:t>
            </a:fld>
            <a:endParaRPr lang="en-US"/>
          </a:p>
        </p:txBody>
      </p:sp>
    </p:spTree>
    <p:extLst>
      <p:ext uri="{BB962C8B-B14F-4D97-AF65-F5344CB8AC3E}">
        <p14:creationId xmlns:p14="http://schemas.microsoft.com/office/powerpoint/2010/main" val="57109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It’s important to note that both of these vaccines are a type of vaccine called an “mRNA” vaccine. </a:t>
            </a:r>
            <a:r>
              <a:rPr lang="en-US" sz="1200" kern="1200" dirty="0">
                <a:solidFill>
                  <a:schemeClr val="tx1"/>
                </a:solidFill>
                <a:effectLst/>
                <a:latin typeface="+mn-lt"/>
                <a:ea typeface="+mn-ea"/>
                <a:cs typeface="+mn-cs"/>
              </a:rPr>
              <a:t>mRNA vaccines are a new technology that teaches our cells how to make a</a:t>
            </a:r>
            <a:r>
              <a:rPr lang="en-US" sz="1200" b="0" kern="1200" dirty="0">
                <a:solidFill>
                  <a:schemeClr val="tx1"/>
                </a:solidFill>
                <a:effectLst/>
                <a:latin typeface="+mn-lt"/>
                <a:ea typeface="+mn-ea"/>
                <a:cs typeface="+mn-cs"/>
              </a:rPr>
              <a:t> harmless piece </a:t>
            </a:r>
            <a:r>
              <a:rPr lang="en-US" sz="1200" kern="1200" dirty="0">
                <a:solidFill>
                  <a:schemeClr val="tx1"/>
                </a:solidFill>
                <a:effectLst/>
                <a:latin typeface="+mn-lt"/>
                <a:ea typeface="+mn-ea"/>
                <a:cs typeface="+mn-cs"/>
              </a:rPr>
              <a:t>of what is called the “spike protein.” The spike protein is found on the surface of </a:t>
            </a:r>
            <a:r>
              <a:rPr lang="en-US" dirty="0"/>
              <a:t>SARS-CoV-2</a:t>
            </a:r>
            <a:r>
              <a:rPr lang="en-US" sz="1200" kern="1200" dirty="0">
                <a:solidFill>
                  <a:schemeClr val="tx1"/>
                </a:solidFill>
                <a:effectLst/>
                <a:latin typeface="+mn-lt"/>
                <a:ea typeface="+mn-ea"/>
                <a:cs typeface="+mn-cs"/>
              </a:rPr>
              <a:t>.</a:t>
            </a:r>
            <a:r>
              <a:rPr lang="en-US" dirty="0"/>
              <a:t> After the protein piece is made, the cell breaks down the instructions (the mRNA) and gets rid of them.</a:t>
            </a:r>
          </a:p>
          <a:p>
            <a:endParaRPr lang="en-US" dirty="0">
              <a:cs typeface="Calibri"/>
            </a:endParaRPr>
          </a:p>
          <a:p>
            <a:r>
              <a:rPr lang="en-US" dirty="0"/>
              <a:t>Next, the cell displays the protein </a:t>
            </a:r>
            <a:r>
              <a:rPr lang="en-US" kern="1200" dirty="0">
                <a:effectLst/>
              </a:rPr>
              <a:t>piece </a:t>
            </a:r>
            <a:r>
              <a:rPr lang="en-US" dirty="0"/>
              <a:t>on its surface. Our immune systems recognize that the protein doesn’t belong there and begin building </a:t>
            </a:r>
            <a:r>
              <a:rPr lang="en-US" kern="1200" dirty="0">
                <a:effectLst/>
              </a:rPr>
              <a:t>an immune response </a:t>
            </a:r>
            <a:r>
              <a:rPr lang="en-US" dirty="0"/>
              <a:t>and making antibodies, </a:t>
            </a:r>
            <a:r>
              <a:rPr lang="en-US" sz="1200" kern="1200" dirty="0">
                <a:solidFill>
                  <a:schemeClr val="tx1"/>
                </a:solidFill>
                <a:effectLst/>
                <a:latin typeface="+mn-lt"/>
                <a:ea typeface="+mn-ea"/>
                <a:cs typeface="+mn-cs"/>
              </a:rPr>
              <a:t>which are what protect us from getting infected when the real </a:t>
            </a:r>
            <a:r>
              <a:rPr lang="en-US" dirty="0"/>
              <a:t>SARS-CoV-2 virus</a:t>
            </a:r>
            <a:r>
              <a:rPr lang="en-US" sz="1200" kern="1200" dirty="0">
                <a:solidFill>
                  <a:schemeClr val="tx1"/>
                </a:solidFill>
                <a:effectLst/>
                <a:latin typeface="+mn-lt"/>
                <a:ea typeface="+mn-ea"/>
                <a:cs typeface="+mn-cs"/>
              </a:rPr>
              <a:t> enters our bodies.</a:t>
            </a:r>
            <a:endParaRPr lang="en-US" dirty="0">
              <a:cs typeface="Calibri"/>
            </a:endParaRPr>
          </a:p>
          <a:p>
            <a:endParaRPr lang="en-US" sz="1200" kern="1200" dirty="0">
              <a:solidFill>
                <a:schemeClr val="tx1"/>
              </a:solidFill>
              <a:effectLst/>
              <a:latin typeface="+mn-lt"/>
              <a:ea typeface="+mn-ea"/>
              <a:cs typeface="+mn-cs"/>
            </a:endParaRPr>
          </a:p>
          <a:p>
            <a:pPr>
              <a:defRPr/>
            </a:pPr>
            <a:r>
              <a:rPr lang="en-US" sz="1200" kern="1200" dirty="0">
                <a:solidFill>
                  <a:schemeClr val="tx1"/>
                </a:solidFill>
                <a:effectLst/>
                <a:latin typeface="+mn-lt"/>
                <a:ea typeface="+mn-ea"/>
                <a:cs typeface="+mn-cs"/>
              </a:rPr>
              <a:t>One advantage of mRNA vaccines is that they are not made from the live virus that causes COVID-19. Therefore, there is no chance of getting the disease from the vaccine.</a:t>
            </a:r>
            <a:r>
              <a:rPr lang="en-US" dirty="0"/>
              <a:t> </a:t>
            </a:r>
            <a:r>
              <a:rPr lang="en-US" sz="1200" kern="1200" dirty="0">
                <a:solidFill>
                  <a:schemeClr val="tx1"/>
                </a:solidFill>
                <a:effectLst/>
                <a:latin typeface="+mn-lt"/>
                <a:ea typeface="+mn-ea"/>
                <a:cs typeface="+mn-cs"/>
              </a:rPr>
              <a:t>Another big advantage is that they can be developed in the laboratory using readily available materials, unlike traditional vaccines, which are grown in cells or eggs.</a:t>
            </a:r>
            <a:endParaRPr lang="en-US" sz="1200" kern="1200" dirty="0">
              <a:solidFill>
                <a:schemeClr val="tx1"/>
              </a:solidFill>
              <a:effectLst/>
              <a:latin typeface="+mn-lt"/>
              <a:cs typeface="Calibri"/>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pPr>
              <a:defRPr/>
            </a:pPr>
            <a:r>
              <a:rPr lang="en-US" kern="1200">
                <a:effectLst/>
              </a:rPr>
              <a:t>It’s important to note</a:t>
            </a:r>
            <a:r>
              <a:rPr lang="en-US"/>
              <a:t>, however,</a:t>
            </a:r>
            <a:r>
              <a:rPr lang="en-US" kern="1200">
                <a:effectLst/>
              </a:rPr>
              <a:t> that the mRNA does not enter the cell nucleus, so it does not affect or interact with our DNA in any way. </a:t>
            </a:r>
            <a:r>
              <a:rPr lang="en-US"/>
              <a:t>This is a common myth about mRNA vaccines. mRNA in COVID-19 vaccine does not interact with DNA.</a:t>
            </a:r>
            <a:endParaRPr lang="en-US">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9</a:t>
            </a:fld>
            <a:endParaRPr lang="en-US"/>
          </a:p>
        </p:txBody>
      </p:sp>
    </p:spTree>
    <p:extLst>
      <p:ext uri="{BB962C8B-B14F-4D97-AF65-F5344CB8AC3E}">
        <p14:creationId xmlns:p14="http://schemas.microsoft.com/office/powerpoint/2010/main" val="767023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COVID-19 vaccine becomes more widely available, you may hear more information and misinformation from your friends, family, social media, and peers. Accurate information is key, so we want to review some key facts. </a:t>
            </a:r>
          </a:p>
          <a:p>
            <a:endParaRPr lang="en-US" dirty="0"/>
          </a:p>
          <a:p>
            <a:r>
              <a:rPr lang="en-US" sz="1200" b="0" i="0" kern="1200" dirty="0">
                <a:solidFill>
                  <a:schemeClr val="tx1"/>
                </a:solidFill>
                <a:effectLst/>
                <a:latin typeface="+mn-lt"/>
                <a:ea typeface="+mn-ea"/>
                <a:cs typeface="+mn-cs"/>
              </a:rPr>
              <a:t>COVID-19 mRNA vaccines will not give you COVID-19. As we’ve mentioned, </a:t>
            </a:r>
            <a:r>
              <a:rPr lang="en-US" sz="1200" b="1" i="0" kern="1200" dirty="0">
                <a:solidFill>
                  <a:schemeClr val="tx1"/>
                </a:solidFill>
                <a:effectLst/>
                <a:latin typeface="+mn-lt"/>
                <a:ea typeface="+mn-ea"/>
                <a:cs typeface="+mn-cs"/>
              </a:rPr>
              <a:t>none</a:t>
            </a:r>
            <a:r>
              <a:rPr lang="en-US" sz="1200" b="0" i="0" kern="1200" dirty="0">
                <a:solidFill>
                  <a:schemeClr val="tx1"/>
                </a:solidFill>
                <a:effectLst/>
                <a:latin typeface="+mn-lt"/>
                <a:ea typeface="+mn-ea"/>
                <a:cs typeface="+mn-cs"/>
              </a:rPr>
              <a:t> of the COVID-19 vaccines currently in use or under development in the United States use the live virus that causes COVID-19. People can experience side effects, such as fever, after receiving the vaccine, especially after the 2</a:t>
            </a:r>
            <a:r>
              <a:rPr lang="en-US" sz="1200" b="0" i="0" kern="1200" baseline="30000" dirty="0">
                <a:solidFill>
                  <a:schemeClr val="tx1"/>
                </a:solidFill>
                <a:effectLst/>
                <a:latin typeface="+mn-lt"/>
                <a:ea typeface="+mn-ea"/>
                <a:cs typeface="+mn-cs"/>
              </a:rPr>
              <a:t>nd</a:t>
            </a:r>
            <a:r>
              <a:rPr lang="en-US" sz="1200" b="0" i="0" kern="1200" dirty="0">
                <a:solidFill>
                  <a:schemeClr val="tx1"/>
                </a:solidFill>
                <a:effectLst/>
                <a:latin typeface="+mn-lt"/>
                <a:ea typeface="+mn-ea"/>
                <a:cs typeface="+mn-cs"/>
              </a:rPr>
              <a:t> dose. This is because the first shot primes the immune system, helping it recognize the virus, and the second shot strengthens the immune response. These side effects are normal and are signs that the body is building immunity. It also typically takes a few weeks for the body to build immunity after vaccination. That means it’s possible a person could be infected with the virus that causes COVID-19 just before or just after vaccination and get sick. This is because the vaccine has not had enough time to provide protection.</a:t>
            </a:r>
          </a:p>
          <a:p>
            <a:r>
              <a:rPr lang="en-US" dirty="0"/>
              <a:t> </a:t>
            </a:r>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10</a:t>
            </a:fld>
            <a:endParaRPr lang="en-US"/>
          </a:p>
        </p:txBody>
      </p:sp>
    </p:spTree>
    <p:extLst>
      <p:ext uri="{BB962C8B-B14F-4D97-AF65-F5344CB8AC3E}">
        <p14:creationId xmlns:p14="http://schemas.microsoft.com/office/powerpoint/2010/main" val="1350820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COVID-19 vaccination will be an important tool to help stop the pandemic, but it continues to be one tool in the toolbox. While COVID-19 mRNA vaccines appear to be highly effective, additional preventive tools remain important to limit the spread of COVID-19. The combination of getting vaccinated and following CDC’s recommendations to protect yourself and others will offer the best protection from COVID-19. Wash your hands. Avoid close contact. Cover your nose and mouth with a mask. Clean and disinfect frequently touched surfaces. Stopping a pandemic requires using all the tools we have available. </a:t>
            </a:r>
          </a:p>
          <a:p>
            <a:endParaRPr lang="en-US" dirty="0"/>
          </a:p>
          <a:p>
            <a:r>
              <a:rPr lang="en-US" sz="1200" kern="1200" dirty="0">
                <a:solidFill>
                  <a:schemeClr val="tx1"/>
                </a:solidFill>
                <a:latin typeface="+mn-lt"/>
                <a:ea typeface="+mn-ea"/>
                <a:cs typeface="+mn-cs"/>
              </a:rPr>
              <a:t>It will take time to vaccinate all Americans. While the vaccines are being delivered, it's important that everyone continue to take all steps to prevent spread of COVID-19.</a:t>
            </a:r>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11</a:t>
            </a:fld>
            <a:endParaRPr lang="en-US"/>
          </a:p>
        </p:txBody>
      </p:sp>
    </p:spTree>
    <p:extLst>
      <p:ext uri="{BB962C8B-B14F-4D97-AF65-F5344CB8AC3E}">
        <p14:creationId xmlns:p14="http://schemas.microsoft.com/office/powerpoint/2010/main" val="2939900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18937-E387-45EC-A1E5-C646EE4104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185FEC-7B67-425C-AE2C-E3207FC42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D03C8C-C76D-489F-A314-C710F16C9989}"/>
              </a:ext>
            </a:extLst>
          </p:cNvPr>
          <p:cNvSpPr>
            <a:spLocks noGrp="1"/>
          </p:cNvSpPr>
          <p:nvPr>
            <p:ph type="dt" sz="half" idx="10"/>
          </p:nvPr>
        </p:nvSpPr>
        <p:spPr/>
        <p:txBody>
          <a:bodyPr/>
          <a:lstStyle/>
          <a:p>
            <a:fld id="{FF0FA732-89F3-476B-9483-C00079268AF7}" type="datetimeFigureOut">
              <a:rPr lang="en-US" smtClean="0"/>
              <a:pPr/>
              <a:t>1/2/2021</a:t>
            </a:fld>
            <a:endParaRPr lang="en-US"/>
          </a:p>
        </p:txBody>
      </p:sp>
      <p:sp>
        <p:nvSpPr>
          <p:cNvPr id="5" name="Footer Placeholder 4">
            <a:extLst>
              <a:ext uri="{FF2B5EF4-FFF2-40B4-BE49-F238E27FC236}">
                <a16:creationId xmlns:a16="http://schemas.microsoft.com/office/drawing/2014/main" id="{27DFC091-4B6D-409E-9D58-1C038C0986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A43C51-0471-4FD3-976C-07C9389E244F}"/>
              </a:ext>
            </a:extLst>
          </p:cNvPr>
          <p:cNvSpPr>
            <a:spLocks noGrp="1"/>
          </p:cNvSpPr>
          <p:nvPr>
            <p:ph type="sldNum" sz="quarter" idx="12"/>
          </p:nvPr>
        </p:nvSpPr>
        <p:spPr/>
        <p:txBody>
          <a:bodyPr/>
          <a:lstStyle/>
          <a:p>
            <a:fld id="{BB8AA69A-DA68-410B-A8D2-D0AA7EC64963}" type="slidenum">
              <a:rPr lang="en-US" smtClean="0"/>
              <a:pPr/>
              <a:t>‹#›</a:t>
            </a:fld>
            <a:endParaRPr lang="en-US"/>
          </a:p>
        </p:txBody>
      </p:sp>
    </p:spTree>
    <p:extLst>
      <p:ext uri="{BB962C8B-B14F-4D97-AF65-F5344CB8AC3E}">
        <p14:creationId xmlns:p14="http://schemas.microsoft.com/office/powerpoint/2010/main" val="81741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2F3D8-5FD6-42E3-8086-81A84538CF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1499E4-6378-4049-A21C-05E64B0ABC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DCAF9-26B0-4245-B0E3-23B12593337B}"/>
              </a:ext>
            </a:extLst>
          </p:cNvPr>
          <p:cNvSpPr>
            <a:spLocks noGrp="1"/>
          </p:cNvSpPr>
          <p:nvPr>
            <p:ph type="dt" sz="half" idx="10"/>
          </p:nvPr>
        </p:nvSpPr>
        <p:spPr/>
        <p:txBody>
          <a:bodyPr/>
          <a:lstStyle/>
          <a:p>
            <a:fld id="{FF0FA732-89F3-476B-9483-C00079268AF7}" type="datetimeFigureOut">
              <a:rPr lang="en-US" smtClean="0"/>
              <a:pPr/>
              <a:t>1/2/2021</a:t>
            </a:fld>
            <a:endParaRPr lang="en-US"/>
          </a:p>
        </p:txBody>
      </p:sp>
      <p:sp>
        <p:nvSpPr>
          <p:cNvPr id="5" name="Footer Placeholder 4">
            <a:extLst>
              <a:ext uri="{FF2B5EF4-FFF2-40B4-BE49-F238E27FC236}">
                <a16:creationId xmlns:a16="http://schemas.microsoft.com/office/drawing/2014/main" id="{D909A225-CA86-4008-9460-79E50C993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A48AE6-C738-4919-9FF0-0BC79B59E4DD}"/>
              </a:ext>
            </a:extLst>
          </p:cNvPr>
          <p:cNvSpPr>
            <a:spLocks noGrp="1"/>
          </p:cNvSpPr>
          <p:nvPr>
            <p:ph type="sldNum" sz="quarter" idx="12"/>
          </p:nvPr>
        </p:nvSpPr>
        <p:spPr/>
        <p:txBody>
          <a:bodyPr/>
          <a:lstStyle/>
          <a:p>
            <a:fld id="{BB8AA69A-DA68-410B-A8D2-D0AA7EC64963}" type="slidenum">
              <a:rPr lang="en-US" smtClean="0"/>
              <a:pPr/>
              <a:t>‹#›</a:t>
            </a:fld>
            <a:endParaRPr lang="en-US"/>
          </a:p>
        </p:txBody>
      </p:sp>
    </p:spTree>
    <p:extLst>
      <p:ext uri="{BB962C8B-B14F-4D97-AF65-F5344CB8AC3E}">
        <p14:creationId xmlns:p14="http://schemas.microsoft.com/office/powerpoint/2010/main" val="100289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93A776-85F3-4FB7-B067-099A519104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957570-0C70-4858-9FFB-F5CE97D9CB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41E59E-AC5C-4C8E-B5C6-0C30BEFAAC69}"/>
              </a:ext>
            </a:extLst>
          </p:cNvPr>
          <p:cNvSpPr>
            <a:spLocks noGrp="1"/>
          </p:cNvSpPr>
          <p:nvPr>
            <p:ph type="dt" sz="half" idx="10"/>
          </p:nvPr>
        </p:nvSpPr>
        <p:spPr/>
        <p:txBody>
          <a:bodyPr/>
          <a:lstStyle/>
          <a:p>
            <a:fld id="{FF0FA732-89F3-476B-9483-C00079268AF7}" type="datetimeFigureOut">
              <a:rPr lang="en-US" smtClean="0"/>
              <a:pPr/>
              <a:t>1/2/2021</a:t>
            </a:fld>
            <a:endParaRPr lang="en-US"/>
          </a:p>
        </p:txBody>
      </p:sp>
      <p:sp>
        <p:nvSpPr>
          <p:cNvPr id="5" name="Footer Placeholder 4">
            <a:extLst>
              <a:ext uri="{FF2B5EF4-FFF2-40B4-BE49-F238E27FC236}">
                <a16:creationId xmlns:a16="http://schemas.microsoft.com/office/drawing/2014/main" id="{85B40017-5BFB-47C2-9484-F84A0A09DC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BA2B75-A370-4FEF-B61A-D17F019563D9}"/>
              </a:ext>
            </a:extLst>
          </p:cNvPr>
          <p:cNvSpPr>
            <a:spLocks noGrp="1"/>
          </p:cNvSpPr>
          <p:nvPr>
            <p:ph type="sldNum" sz="quarter" idx="12"/>
          </p:nvPr>
        </p:nvSpPr>
        <p:spPr/>
        <p:txBody>
          <a:bodyPr/>
          <a:lstStyle/>
          <a:p>
            <a:fld id="{BB8AA69A-DA68-410B-A8D2-D0AA7EC64963}" type="slidenum">
              <a:rPr lang="en-US" smtClean="0"/>
              <a:pPr/>
              <a:t>‹#›</a:t>
            </a:fld>
            <a:endParaRPr lang="en-US"/>
          </a:p>
        </p:txBody>
      </p:sp>
    </p:spTree>
    <p:extLst>
      <p:ext uri="{BB962C8B-B14F-4D97-AF65-F5344CB8AC3E}">
        <p14:creationId xmlns:p14="http://schemas.microsoft.com/office/powerpoint/2010/main" val="1818066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ATA SLIDE">
    <p:bg>
      <p:bgPr>
        <a:solidFill>
          <a:schemeClr val="bg2"/>
        </a:solidFill>
        <a:effectLst/>
      </p:bgPr>
    </p:bg>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8110222" y="6727353"/>
            <a:ext cx="804111" cy="121584"/>
          </a:xfrm>
          <a:prstGeom prst="rect">
            <a:avLst/>
          </a:prstGeom>
          <a:solidFill>
            <a:srgbClr val="B01519"/>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9" name="Rectangle 8"/>
          <p:cNvSpPr>
            <a:spLocks noChangeArrowheads="1"/>
          </p:cNvSpPr>
          <p:nvPr userDrawn="1"/>
        </p:nvSpPr>
        <p:spPr bwMode="auto">
          <a:xfrm>
            <a:off x="8903846" y="6727353"/>
            <a:ext cx="804111" cy="121584"/>
          </a:xfrm>
          <a:prstGeom prst="rect">
            <a:avLst/>
          </a:prstGeom>
          <a:solidFill>
            <a:srgbClr val="FBAB18"/>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10" name="Rectangle 9"/>
          <p:cNvSpPr>
            <a:spLocks noChangeArrowheads="1"/>
          </p:cNvSpPr>
          <p:nvPr userDrawn="1"/>
        </p:nvSpPr>
        <p:spPr bwMode="auto">
          <a:xfrm>
            <a:off x="9707955" y="6727353"/>
            <a:ext cx="804765" cy="121584"/>
          </a:xfrm>
          <a:prstGeom prst="rect">
            <a:avLst/>
          </a:prstGeom>
          <a:solidFill>
            <a:srgbClr val="292B6E"/>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11" name="Rectangle 10"/>
          <p:cNvSpPr>
            <a:spLocks noChangeArrowheads="1"/>
          </p:cNvSpPr>
          <p:nvPr userDrawn="1"/>
        </p:nvSpPr>
        <p:spPr bwMode="auto">
          <a:xfrm>
            <a:off x="10494264" y="6727353"/>
            <a:ext cx="1697737" cy="121584"/>
          </a:xfrm>
          <a:prstGeom prst="rect">
            <a:avLst/>
          </a:prstGeom>
          <a:solidFill>
            <a:srgbClr val="4656A6"/>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12" name="Rectangle 20"/>
          <p:cNvSpPr>
            <a:spLocks noChangeArrowheads="1"/>
          </p:cNvSpPr>
          <p:nvPr userDrawn="1"/>
        </p:nvSpPr>
        <p:spPr bwMode="auto">
          <a:xfrm>
            <a:off x="1" y="6727353"/>
            <a:ext cx="7572332" cy="121584"/>
          </a:xfrm>
          <a:prstGeom prst="rect">
            <a:avLst/>
          </a:prstGeom>
          <a:solidFill>
            <a:srgbClr val="17468F"/>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13" name="Rectangle 12"/>
          <p:cNvSpPr>
            <a:spLocks noChangeArrowheads="1"/>
          </p:cNvSpPr>
          <p:nvPr userDrawn="1"/>
        </p:nvSpPr>
        <p:spPr bwMode="auto">
          <a:xfrm>
            <a:off x="7308078" y="6727353"/>
            <a:ext cx="804111" cy="121584"/>
          </a:xfrm>
          <a:prstGeom prst="rect">
            <a:avLst/>
          </a:prstGeom>
          <a:solidFill>
            <a:srgbClr val="55BF8B"/>
          </a:solidFill>
          <a:ln>
            <a:noFill/>
          </a:ln>
        </p:spPr>
        <p:txBody>
          <a:bodyPr vert="horz" wrap="square" lIns="81280" tIns="40640" rIns="81280" bIns="40640" numCol="1" anchor="t" anchorCtr="0" compatLnSpc="1">
            <a:prstTxWarp prst="textNoShape">
              <a:avLst/>
            </a:prstTxWarp>
          </a:bodyPr>
          <a:lstStyle/>
          <a:p>
            <a:endParaRPr lang="en-US" sz="2223"/>
          </a:p>
        </p:txBody>
      </p:sp>
      <p:sp>
        <p:nvSpPr>
          <p:cNvPr id="2" name="Title 1"/>
          <p:cNvSpPr>
            <a:spLocks noGrp="1"/>
          </p:cNvSpPr>
          <p:nvPr userDrawn="1">
            <p:ph type="title" hasCustomPrompt="1"/>
          </p:nvPr>
        </p:nvSpPr>
        <p:spPr>
          <a:xfrm>
            <a:off x="609600" y="274639"/>
            <a:ext cx="10972800" cy="919455"/>
          </a:xfrm>
          <a:prstGeom prst="rect">
            <a:avLst/>
          </a:prstGeom>
        </p:spPr>
        <p:txBody>
          <a:bodyPr anchor="b" anchorCtr="0"/>
          <a:lstStyle>
            <a:lvl1pPr algn="l">
              <a:lnSpc>
                <a:spcPts val="4000"/>
              </a:lnSpc>
              <a:defRPr sz="3733" b="1" baseline="0">
                <a:solidFill>
                  <a:srgbClr val="006A71"/>
                </a:solidFill>
                <a:effectLst/>
                <a:latin typeface="Calibri" pitchFamily="34" charset="0"/>
              </a:defRPr>
            </a:lvl1pPr>
          </a:lstStyle>
          <a:p>
            <a:r>
              <a:rPr lang="en-US"/>
              <a:t>Heading</a:t>
            </a:r>
          </a:p>
        </p:txBody>
      </p:sp>
      <p:sp>
        <p:nvSpPr>
          <p:cNvPr id="5" name="Text Placeholder 7"/>
          <p:cNvSpPr>
            <a:spLocks noGrp="1"/>
          </p:cNvSpPr>
          <p:nvPr userDrawn="1">
            <p:ph type="body" sz="quarter" idx="10"/>
          </p:nvPr>
        </p:nvSpPr>
        <p:spPr>
          <a:xfrm>
            <a:off x="609600" y="1545167"/>
            <a:ext cx="10972800" cy="4455584"/>
          </a:xfrm>
        </p:spPr>
        <p:txBody>
          <a:bodyPr/>
          <a:lstStyle>
            <a:lvl1pPr marL="306910" indent="-306910">
              <a:buClr>
                <a:srgbClr val="005DAA"/>
              </a:buClr>
              <a:buFont typeface="Wingdings" panose="05000000000000000000" pitchFamily="2" charset="2"/>
              <a:buChar char="§"/>
              <a:defRPr sz="2667">
                <a:solidFill>
                  <a:srgbClr val="2D2D2D"/>
                </a:solidFill>
              </a:defRPr>
            </a:lvl1pPr>
            <a:lvl2pPr>
              <a:buClr>
                <a:srgbClr val="532E63"/>
              </a:buClr>
              <a:defRPr sz="2667">
                <a:solidFill>
                  <a:srgbClr val="2D2D2D"/>
                </a:solidFill>
              </a:defRPr>
            </a:lvl2pPr>
            <a:lvl3pPr>
              <a:buClr>
                <a:srgbClr val="9A3B26"/>
              </a:buClr>
              <a:defRPr sz="2667">
                <a:solidFill>
                  <a:srgbClr val="2D2D2D"/>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a:t>Click to edit Master text styles</a:t>
            </a:r>
          </a:p>
          <a:p>
            <a:pPr lvl="1"/>
            <a:r>
              <a:rPr lang="en-US"/>
              <a:t>Second level</a:t>
            </a:r>
          </a:p>
          <a:p>
            <a:pPr lvl="2"/>
            <a:r>
              <a:rPr lang="en-US"/>
              <a:t>Third level</a:t>
            </a:r>
          </a:p>
        </p:txBody>
      </p:sp>
      <p:grpSp>
        <p:nvGrpSpPr>
          <p:cNvPr id="20" name="Group 19">
            <a:extLst>
              <a:ext uri="{FF2B5EF4-FFF2-40B4-BE49-F238E27FC236}">
                <a16:creationId xmlns:a16="http://schemas.microsoft.com/office/drawing/2014/main" id="{9256BCB5-3FA6-46A4-BD0C-A091D9F1922D}"/>
              </a:ext>
            </a:extLst>
          </p:cNvPr>
          <p:cNvGrpSpPr/>
          <p:nvPr userDrawn="1"/>
        </p:nvGrpSpPr>
        <p:grpSpPr>
          <a:xfrm>
            <a:off x="1" y="2"/>
            <a:ext cx="356209" cy="1194093"/>
            <a:chOff x="2721769" y="2050256"/>
            <a:chExt cx="442912" cy="1469660"/>
          </a:xfrm>
        </p:grpSpPr>
        <p:sp>
          <p:nvSpPr>
            <p:cNvPr id="22" name="Rectangle 21">
              <a:extLst>
                <a:ext uri="{FF2B5EF4-FFF2-40B4-BE49-F238E27FC236}">
                  <a16:creationId xmlns:a16="http://schemas.microsoft.com/office/drawing/2014/main" id="{B5B91796-8B0E-4339-853E-86194B92F336}"/>
                </a:ext>
              </a:extLst>
            </p:cNvPr>
            <p:cNvSpPr/>
            <p:nvPr userDrawn="1"/>
          </p:nvSpPr>
          <p:spPr>
            <a:xfrm>
              <a:off x="2721769" y="2050256"/>
              <a:ext cx="442912" cy="1335882"/>
            </a:xfrm>
            <a:prstGeom prst="rect">
              <a:avLst/>
            </a:prstGeom>
            <a:solidFill>
              <a:srgbClr val="2D2C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n>
                  <a:noFill/>
                </a:ln>
              </a:endParaRPr>
            </a:p>
          </p:txBody>
        </p:sp>
        <p:sp>
          <p:nvSpPr>
            <p:cNvPr id="23" name="Rectangle 22">
              <a:extLst>
                <a:ext uri="{FF2B5EF4-FFF2-40B4-BE49-F238E27FC236}">
                  <a16:creationId xmlns:a16="http://schemas.microsoft.com/office/drawing/2014/main" id="{FB4E0A8E-0F30-4F8C-A535-BEEA20A4E70F}"/>
                </a:ext>
              </a:extLst>
            </p:cNvPr>
            <p:cNvSpPr/>
            <p:nvPr userDrawn="1"/>
          </p:nvSpPr>
          <p:spPr>
            <a:xfrm>
              <a:off x="2721769" y="3386138"/>
              <a:ext cx="442912" cy="133778"/>
            </a:xfrm>
            <a:prstGeom prst="rect">
              <a:avLst/>
            </a:prstGeom>
            <a:solidFill>
              <a:srgbClr val="F0A8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n>
                  <a:noFill/>
                </a:ln>
              </a:endParaRPr>
            </a:p>
          </p:txBody>
        </p:sp>
      </p:grpSp>
    </p:spTree>
    <p:extLst>
      <p:ext uri="{BB962C8B-B14F-4D97-AF65-F5344CB8AC3E}">
        <p14:creationId xmlns:p14="http://schemas.microsoft.com/office/powerpoint/2010/main" val="51907346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BECF6-C213-4072-AFD2-8133F2D19E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3B0C66-1E16-4E7C-A2EE-146C9982E2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873C31-9E3C-4D9A-8E30-1F7D10D090A7}"/>
              </a:ext>
            </a:extLst>
          </p:cNvPr>
          <p:cNvSpPr>
            <a:spLocks noGrp="1"/>
          </p:cNvSpPr>
          <p:nvPr>
            <p:ph type="dt" sz="half" idx="10"/>
          </p:nvPr>
        </p:nvSpPr>
        <p:spPr/>
        <p:txBody>
          <a:bodyPr/>
          <a:lstStyle/>
          <a:p>
            <a:fld id="{FF0FA732-89F3-476B-9483-C00079268AF7}" type="datetimeFigureOut">
              <a:rPr lang="en-US" smtClean="0"/>
              <a:pPr/>
              <a:t>1/2/2021</a:t>
            </a:fld>
            <a:endParaRPr lang="en-US"/>
          </a:p>
        </p:txBody>
      </p:sp>
      <p:sp>
        <p:nvSpPr>
          <p:cNvPr id="5" name="Footer Placeholder 4">
            <a:extLst>
              <a:ext uri="{FF2B5EF4-FFF2-40B4-BE49-F238E27FC236}">
                <a16:creationId xmlns:a16="http://schemas.microsoft.com/office/drawing/2014/main" id="{C6F51F37-3B88-4E8E-9066-DFAB67B74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96ED4C-47D3-444C-9F93-2268E07B4C75}"/>
              </a:ext>
            </a:extLst>
          </p:cNvPr>
          <p:cNvSpPr>
            <a:spLocks noGrp="1"/>
          </p:cNvSpPr>
          <p:nvPr>
            <p:ph type="sldNum" sz="quarter" idx="12"/>
          </p:nvPr>
        </p:nvSpPr>
        <p:spPr/>
        <p:txBody>
          <a:bodyPr/>
          <a:lstStyle/>
          <a:p>
            <a:fld id="{BB8AA69A-DA68-410B-A8D2-D0AA7EC64963}" type="slidenum">
              <a:rPr lang="en-US" smtClean="0"/>
              <a:pPr/>
              <a:t>‹#›</a:t>
            </a:fld>
            <a:endParaRPr lang="en-US"/>
          </a:p>
        </p:txBody>
      </p:sp>
    </p:spTree>
    <p:extLst>
      <p:ext uri="{BB962C8B-B14F-4D97-AF65-F5344CB8AC3E}">
        <p14:creationId xmlns:p14="http://schemas.microsoft.com/office/powerpoint/2010/main" val="213738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4CEB5-8FA4-4810-81D0-0C0FDA2CFE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3B60D0-5482-4C39-9385-7F8BF36E7D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1DE853-D46E-4BCC-A6BD-E6533189B8FB}"/>
              </a:ext>
            </a:extLst>
          </p:cNvPr>
          <p:cNvSpPr>
            <a:spLocks noGrp="1"/>
          </p:cNvSpPr>
          <p:nvPr>
            <p:ph type="dt" sz="half" idx="10"/>
          </p:nvPr>
        </p:nvSpPr>
        <p:spPr/>
        <p:txBody>
          <a:bodyPr/>
          <a:lstStyle/>
          <a:p>
            <a:fld id="{FF0FA732-89F3-476B-9483-C00079268AF7}" type="datetimeFigureOut">
              <a:rPr lang="en-US" smtClean="0"/>
              <a:pPr/>
              <a:t>1/2/2021</a:t>
            </a:fld>
            <a:endParaRPr lang="en-US"/>
          </a:p>
        </p:txBody>
      </p:sp>
      <p:sp>
        <p:nvSpPr>
          <p:cNvPr id="5" name="Footer Placeholder 4">
            <a:extLst>
              <a:ext uri="{FF2B5EF4-FFF2-40B4-BE49-F238E27FC236}">
                <a16:creationId xmlns:a16="http://schemas.microsoft.com/office/drawing/2014/main" id="{D4BFF55B-6E13-4227-85C5-842B76DD1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0A492-E064-4B00-A122-8EAE3898FEC1}"/>
              </a:ext>
            </a:extLst>
          </p:cNvPr>
          <p:cNvSpPr>
            <a:spLocks noGrp="1"/>
          </p:cNvSpPr>
          <p:nvPr>
            <p:ph type="sldNum" sz="quarter" idx="12"/>
          </p:nvPr>
        </p:nvSpPr>
        <p:spPr/>
        <p:txBody>
          <a:bodyPr/>
          <a:lstStyle/>
          <a:p>
            <a:fld id="{BB8AA69A-DA68-410B-A8D2-D0AA7EC64963}" type="slidenum">
              <a:rPr lang="en-US" smtClean="0"/>
              <a:pPr/>
              <a:t>‹#›</a:t>
            </a:fld>
            <a:endParaRPr lang="en-US"/>
          </a:p>
        </p:txBody>
      </p:sp>
    </p:spTree>
    <p:extLst>
      <p:ext uri="{BB962C8B-B14F-4D97-AF65-F5344CB8AC3E}">
        <p14:creationId xmlns:p14="http://schemas.microsoft.com/office/powerpoint/2010/main" val="3414553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AA438-4E64-4D0B-BFBF-6321771022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80168D-6335-4373-991B-32FC1829DE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38B3E-898C-4209-9D51-DF03167D08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1F0BDF-82E6-442D-8F60-E7584EFAE05E}"/>
              </a:ext>
            </a:extLst>
          </p:cNvPr>
          <p:cNvSpPr>
            <a:spLocks noGrp="1"/>
          </p:cNvSpPr>
          <p:nvPr>
            <p:ph type="dt" sz="half" idx="10"/>
          </p:nvPr>
        </p:nvSpPr>
        <p:spPr/>
        <p:txBody>
          <a:bodyPr/>
          <a:lstStyle/>
          <a:p>
            <a:fld id="{FF0FA732-89F3-476B-9483-C00079268AF7}" type="datetimeFigureOut">
              <a:rPr lang="en-US" smtClean="0"/>
              <a:pPr/>
              <a:t>1/2/2021</a:t>
            </a:fld>
            <a:endParaRPr lang="en-US"/>
          </a:p>
        </p:txBody>
      </p:sp>
      <p:sp>
        <p:nvSpPr>
          <p:cNvPr id="6" name="Footer Placeholder 5">
            <a:extLst>
              <a:ext uri="{FF2B5EF4-FFF2-40B4-BE49-F238E27FC236}">
                <a16:creationId xmlns:a16="http://schemas.microsoft.com/office/drawing/2014/main" id="{6B3973F4-5798-47CC-8264-549FC0B169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1028-7AAF-44A4-8131-E066959612F8}"/>
              </a:ext>
            </a:extLst>
          </p:cNvPr>
          <p:cNvSpPr>
            <a:spLocks noGrp="1"/>
          </p:cNvSpPr>
          <p:nvPr>
            <p:ph type="sldNum" sz="quarter" idx="12"/>
          </p:nvPr>
        </p:nvSpPr>
        <p:spPr/>
        <p:txBody>
          <a:bodyPr/>
          <a:lstStyle/>
          <a:p>
            <a:fld id="{BB8AA69A-DA68-410B-A8D2-D0AA7EC64963}" type="slidenum">
              <a:rPr lang="en-US" smtClean="0"/>
              <a:pPr/>
              <a:t>‹#›</a:t>
            </a:fld>
            <a:endParaRPr lang="en-US"/>
          </a:p>
        </p:txBody>
      </p:sp>
    </p:spTree>
    <p:extLst>
      <p:ext uri="{BB962C8B-B14F-4D97-AF65-F5344CB8AC3E}">
        <p14:creationId xmlns:p14="http://schemas.microsoft.com/office/powerpoint/2010/main" val="4170150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ADE6-5B02-4231-BFB9-C32D6A69E3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A7BBB5-7CC6-45CF-BFB6-6D3D836A0E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22C277-FCE3-45A5-A815-CFD824D266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4D3662-3F74-4D46-A303-17BA4A1BCA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B6AD20-6B7E-40FA-BC6D-029BA60768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8B7B16-F46D-4FC4-9C93-0F8BCDFB3C58}"/>
              </a:ext>
            </a:extLst>
          </p:cNvPr>
          <p:cNvSpPr>
            <a:spLocks noGrp="1"/>
          </p:cNvSpPr>
          <p:nvPr>
            <p:ph type="dt" sz="half" idx="10"/>
          </p:nvPr>
        </p:nvSpPr>
        <p:spPr/>
        <p:txBody>
          <a:bodyPr/>
          <a:lstStyle/>
          <a:p>
            <a:fld id="{FF0FA732-89F3-476B-9483-C00079268AF7}" type="datetimeFigureOut">
              <a:rPr lang="en-US" smtClean="0"/>
              <a:pPr/>
              <a:t>1/2/2021</a:t>
            </a:fld>
            <a:endParaRPr lang="en-US"/>
          </a:p>
        </p:txBody>
      </p:sp>
      <p:sp>
        <p:nvSpPr>
          <p:cNvPr id="8" name="Footer Placeholder 7">
            <a:extLst>
              <a:ext uri="{FF2B5EF4-FFF2-40B4-BE49-F238E27FC236}">
                <a16:creationId xmlns:a16="http://schemas.microsoft.com/office/drawing/2014/main" id="{71057EEA-BBDA-4B13-ADBE-373142EC63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32CF05-81B0-4492-9579-774913F689C6}"/>
              </a:ext>
            </a:extLst>
          </p:cNvPr>
          <p:cNvSpPr>
            <a:spLocks noGrp="1"/>
          </p:cNvSpPr>
          <p:nvPr>
            <p:ph type="sldNum" sz="quarter" idx="12"/>
          </p:nvPr>
        </p:nvSpPr>
        <p:spPr/>
        <p:txBody>
          <a:bodyPr/>
          <a:lstStyle/>
          <a:p>
            <a:fld id="{BB8AA69A-DA68-410B-A8D2-D0AA7EC64963}" type="slidenum">
              <a:rPr lang="en-US" smtClean="0"/>
              <a:pPr/>
              <a:t>‹#›</a:t>
            </a:fld>
            <a:endParaRPr lang="en-US"/>
          </a:p>
        </p:txBody>
      </p:sp>
    </p:spTree>
    <p:extLst>
      <p:ext uri="{BB962C8B-B14F-4D97-AF65-F5344CB8AC3E}">
        <p14:creationId xmlns:p14="http://schemas.microsoft.com/office/powerpoint/2010/main" val="3657949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735A3-60E4-4E40-A068-EE439AAA68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8B0B26-D26D-4977-885D-0038ADA42F2A}"/>
              </a:ext>
            </a:extLst>
          </p:cNvPr>
          <p:cNvSpPr>
            <a:spLocks noGrp="1"/>
          </p:cNvSpPr>
          <p:nvPr>
            <p:ph type="dt" sz="half" idx="10"/>
          </p:nvPr>
        </p:nvSpPr>
        <p:spPr/>
        <p:txBody>
          <a:bodyPr/>
          <a:lstStyle/>
          <a:p>
            <a:fld id="{FF0FA732-89F3-476B-9483-C00079268AF7}" type="datetimeFigureOut">
              <a:rPr lang="en-US" smtClean="0"/>
              <a:pPr/>
              <a:t>1/2/2021</a:t>
            </a:fld>
            <a:endParaRPr lang="en-US"/>
          </a:p>
        </p:txBody>
      </p:sp>
      <p:sp>
        <p:nvSpPr>
          <p:cNvPr id="4" name="Footer Placeholder 3">
            <a:extLst>
              <a:ext uri="{FF2B5EF4-FFF2-40B4-BE49-F238E27FC236}">
                <a16:creationId xmlns:a16="http://schemas.microsoft.com/office/drawing/2014/main" id="{FA686F27-2DF0-4056-A8B4-6A80832FC2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874F1E-CA7D-4289-BC08-1B600F2D7DE4}"/>
              </a:ext>
            </a:extLst>
          </p:cNvPr>
          <p:cNvSpPr>
            <a:spLocks noGrp="1"/>
          </p:cNvSpPr>
          <p:nvPr>
            <p:ph type="sldNum" sz="quarter" idx="12"/>
          </p:nvPr>
        </p:nvSpPr>
        <p:spPr/>
        <p:txBody>
          <a:bodyPr/>
          <a:lstStyle/>
          <a:p>
            <a:fld id="{BB8AA69A-DA68-410B-A8D2-D0AA7EC64963}" type="slidenum">
              <a:rPr lang="en-US" smtClean="0"/>
              <a:pPr/>
              <a:t>‹#›</a:t>
            </a:fld>
            <a:endParaRPr lang="en-US"/>
          </a:p>
        </p:txBody>
      </p:sp>
    </p:spTree>
    <p:extLst>
      <p:ext uri="{BB962C8B-B14F-4D97-AF65-F5344CB8AC3E}">
        <p14:creationId xmlns:p14="http://schemas.microsoft.com/office/powerpoint/2010/main" val="4150050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D8CB38-E9B3-4A43-B5EA-FF344AA152EB}"/>
              </a:ext>
            </a:extLst>
          </p:cNvPr>
          <p:cNvSpPr>
            <a:spLocks noGrp="1"/>
          </p:cNvSpPr>
          <p:nvPr>
            <p:ph type="dt" sz="half" idx="10"/>
          </p:nvPr>
        </p:nvSpPr>
        <p:spPr/>
        <p:txBody>
          <a:bodyPr/>
          <a:lstStyle/>
          <a:p>
            <a:fld id="{FF0FA732-89F3-476B-9483-C00079268AF7}" type="datetimeFigureOut">
              <a:rPr lang="en-US" smtClean="0"/>
              <a:pPr/>
              <a:t>1/2/2021</a:t>
            </a:fld>
            <a:endParaRPr lang="en-US"/>
          </a:p>
        </p:txBody>
      </p:sp>
      <p:sp>
        <p:nvSpPr>
          <p:cNvPr id="3" name="Footer Placeholder 2">
            <a:extLst>
              <a:ext uri="{FF2B5EF4-FFF2-40B4-BE49-F238E27FC236}">
                <a16:creationId xmlns:a16="http://schemas.microsoft.com/office/drawing/2014/main" id="{29743E5C-A505-4740-9219-4D334FFD7B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2AFC07-5EAE-46FC-9241-AD30DE7062FF}"/>
              </a:ext>
            </a:extLst>
          </p:cNvPr>
          <p:cNvSpPr>
            <a:spLocks noGrp="1"/>
          </p:cNvSpPr>
          <p:nvPr>
            <p:ph type="sldNum" sz="quarter" idx="12"/>
          </p:nvPr>
        </p:nvSpPr>
        <p:spPr/>
        <p:txBody>
          <a:bodyPr/>
          <a:lstStyle/>
          <a:p>
            <a:fld id="{BB8AA69A-DA68-410B-A8D2-D0AA7EC64963}" type="slidenum">
              <a:rPr lang="en-US" smtClean="0"/>
              <a:pPr/>
              <a:t>‹#›</a:t>
            </a:fld>
            <a:endParaRPr lang="en-US"/>
          </a:p>
        </p:txBody>
      </p:sp>
    </p:spTree>
    <p:extLst>
      <p:ext uri="{BB962C8B-B14F-4D97-AF65-F5344CB8AC3E}">
        <p14:creationId xmlns:p14="http://schemas.microsoft.com/office/powerpoint/2010/main" val="3233280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C28D8-A2C1-4B4F-BD34-775E6EDB73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256847-9A0A-4238-802D-C697A986E7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33215E-0F3F-4508-B4E7-B8EA3601DE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8636A0-5B0B-4481-A5AF-4F4667752417}"/>
              </a:ext>
            </a:extLst>
          </p:cNvPr>
          <p:cNvSpPr>
            <a:spLocks noGrp="1"/>
          </p:cNvSpPr>
          <p:nvPr>
            <p:ph type="dt" sz="half" idx="10"/>
          </p:nvPr>
        </p:nvSpPr>
        <p:spPr/>
        <p:txBody>
          <a:bodyPr/>
          <a:lstStyle/>
          <a:p>
            <a:fld id="{FF0FA732-89F3-476B-9483-C00079268AF7}" type="datetimeFigureOut">
              <a:rPr lang="en-US" smtClean="0"/>
              <a:pPr/>
              <a:t>1/2/2021</a:t>
            </a:fld>
            <a:endParaRPr lang="en-US"/>
          </a:p>
        </p:txBody>
      </p:sp>
      <p:sp>
        <p:nvSpPr>
          <p:cNvPr id="6" name="Footer Placeholder 5">
            <a:extLst>
              <a:ext uri="{FF2B5EF4-FFF2-40B4-BE49-F238E27FC236}">
                <a16:creationId xmlns:a16="http://schemas.microsoft.com/office/drawing/2014/main" id="{4A0B9D59-F3F6-4486-93AE-C3773E2DF9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F4331B-74D9-4E79-9BDA-3162D1BB8528}"/>
              </a:ext>
            </a:extLst>
          </p:cNvPr>
          <p:cNvSpPr>
            <a:spLocks noGrp="1"/>
          </p:cNvSpPr>
          <p:nvPr>
            <p:ph type="sldNum" sz="quarter" idx="12"/>
          </p:nvPr>
        </p:nvSpPr>
        <p:spPr/>
        <p:txBody>
          <a:bodyPr/>
          <a:lstStyle/>
          <a:p>
            <a:fld id="{BB8AA69A-DA68-410B-A8D2-D0AA7EC64963}" type="slidenum">
              <a:rPr lang="en-US" smtClean="0"/>
              <a:pPr/>
              <a:t>‹#›</a:t>
            </a:fld>
            <a:endParaRPr lang="en-US"/>
          </a:p>
        </p:txBody>
      </p:sp>
    </p:spTree>
    <p:extLst>
      <p:ext uri="{BB962C8B-B14F-4D97-AF65-F5344CB8AC3E}">
        <p14:creationId xmlns:p14="http://schemas.microsoft.com/office/powerpoint/2010/main" val="148918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370F9-A3FE-4144-B41D-AC895DC538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B5BF9E-97FD-437E-A54C-1682CFC3C5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DACF3B-42B8-4D79-BE47-8B06E10CE5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560054-7FF8-465C-8EF7-7815E75F009B}"/>
              </a:ext>
            </a:extLst>
          </p:cNvPr>
          <p:cNvSpPr>
            <a:spLocks noGrp="1"/>
          </p:cNvSpPr>
          <p:nvPr>
            <p:ph type="dt" sz="half" idx="10"/>
          </p:nvPr>
        </p:nvSpPr>
        <p:spPr/>
        <p:txBody>
          <a:bodyPr/>
          <a:lstStyle/>
          <a:p>
            <a:fld id="{FF0FA732-89F3-476B-9483-C00079268AF7}" type="datetimeFigureOut">
              <a:rPr lang="en-US" smtClean="0"/>
              <a:pPr/>
              <a:t>1/2/2021</a:t>
            </a:fld>
            <a:endParaRPr lang="en-US"/>
          </a:p>
        </p:txBody>
      </p:sp>
      <p:sp>
        <p:nvSpPr>
          <p:cNvPr id="6" name="Footer Placeholder 5">
            <a:extLst>
              <a:ext uri="{FF2B5EF4-FFF2-40B4-BE49-F238E27FC236}">
                <a16:creationId xmlns:a16="http://schemas.microsoft.com/office/drawing/2014/main" id="{0C462BEF-1682-4C60-9BE8-5CEFBF5556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FF9DD4-5CDF-4B5D-8B90-CD553B92F5E4}"/>
              </a:ext>
            </a:extLst>
          </p:cNvPr>
          <p:cNvSpPr>
            <a:spLocks noGrp="1"/>
          </p:cNvSpPr>
          <p:nvPr>
            <p:ph type="sldNum" sz="quarter" idx="12"/>
          </p:nvPr>
        </p:nvSpPr>
        <p:spPr/>
        <p:txBody>
          <a:bodyPr/>
          <a:lstStyle/>
          <a:p>
            <a:fld id="{BB8AA69A-DA68-410B-A8D2-D0AA7EC64963}" type="slidenum">
              <a:rPr lang="en-US" smtClean="0"/>
              <a:pPr/>
              <a:t>‹#›</a:t>
            </a:fld>
            <a:endParaRPr lang="en-US"/>
          </a:p>
        </p:txBody>
      </p:sp>
    </p:spTree>
    <p:extLst>
      <p:ext uri="{BB962C8B-B14F-4D97-AF65-F5344CB8AC3E}">
        <p14:creationId xmlns:p14="http://schemas.microsoft.com/office/powerpoint/2010/main" val="1502269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D2907B-DF9C-4CB7-A40E-9B7639FB77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066390-3E0D-4C3B-B8E3-0491F0450D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EC7CB5-4609-4C5F-A4C5-3803D38AA4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FA732-89F3-476B-9483-C00079268AF7}" type="datetimeFigureOut">
              <a:rPr lang="en-US" smtClean="0"/>
              <a:pPr/>
              <a:t>1/2/2021</a:t>
            </a:fld>
            <a:endParaRPr lang="en-US"/>
          </a:p>
        </p:txBody>
      </p:sp>
      <p:sp>
        <p:nvSpPr>
          <p:cNvPr id="5" name="Footer Placeholder 4">
            <a:extLst>
              <a:ext uri="{FF2B5EF4-FFF2-40B4-BE49-F238E27FC236}">
                <a16:creationId xmlns:a16="http://schemas.microsoft.com/office/drawing/2014/main" id="{3FFD46B8-F3E9-4621-8BB9-803FC357FB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964F0B-8553-46C1-A6C1-4DE0E0A011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AA69A-DA68-410B-A8D2-D0AA7EC64963}" type="slidenum">
              <a:rPr lang="en-US" smtClean="0"/>
              <a:pPr/>
              <a:t>‹#›</a:t>
            </a:fld>
            <a:endParaRPr lang="en-US"/>
          </a:p>
        </p:txBody>
      </p:sp>
    </p:spTree>
    <p:extLst>
      <p:ext uri="{BB962C8B-B14F-4D97-AF65-F5344CB8AC3E}">
        <p14:creationId xmlns:p14="http://schemas.microsoft.com/office/powerpoint/2010/main" val="1334566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ddh.org/services/emergency-preparedness/coronavirus-disease-2019-covid-19/" TargetMode="External"/><Relationship Id="rId2" Type="http://schemas.openxmlformats.org/officeDocument/2006/relationships/hyperlink" Target="https://www.nddh.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portal.ct.gov/Coronavirus/COVID-19-Vaccination---Phases" TargetMode="External"/><Relationship Id="rId2" Type="http://schemas.openxmlformats.org/officeDocument/2006/relationships/hyperlink" Target="https://portal.ct.gov/Coronavirus/COVID-19-Vaccinations---FAQ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hyperlink" Target="https://www.cdc.gov/vaccines/covid-19/hcp/mrna-vaccine-basics.html"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3FC2B-A376-4E1F-A9B5-6905AC1972C7}"/>
              </a:ext>
            </a:extLst>
          </p:cNvPr>
          <p:cNvSpPr>
            <a:spLocks noGrp="1"/>
          </p:cNvSpPr>
          <p:nvPr>
            <p:ph type="ctrTitle"/>
          </p:nvPr>
        </p:nvSpPr>
        <p:spPr>
          <a:xfrm>
            <a:off x="864432" y="685295"/>
            <a:ext cx="10463135" cy="2871944"/>
          </a:xfrm>
        </p:spPr>
        <p:txBody>
          <a:bodyPr>
            <a:normAutofit fontScale="90000"/>
          </a:bodyPr>
          <a:lstStyle/>
          <a:p>
            <a:br>
              <a:rPr lang="en-US" dirty="0"/>
            </a:br>
            <a:r>
              <a:rPr lang="en-US" sz="4400" b="1" dirty="0"/>
              <a:t>COVID-19 Vaccine-Phase 1 </a:t>
            </a:r>
            <a:br>
              <a:rPr lang="en-US" sz="4400" dirty="0"/>
            </a:br>
            <a:br>
              <a:rPr lang="en-US" sz="4400" dirty="0"/>
            </a:br>
            <a:r>
              <a:rPr lang="en-US" sz="3600" dirty="0"/>
              <a:t>Vaccine Administration and Management System (VAMS) </a:t>
            </a:r>
          </a:p>
        </p:txBody>
      </p:sp>
      <p:sp>
        <p:nvSpPr>
          <p:cNvPr id="3" name="Subtitle 2">
            <a:extLst>
              <a:ext uri="{FF2B5EF4-FFF2-40B4-BE49-F238E27FC236}">
                <a16:creationId xmlns:a16="http://schemas.microsoft.com/office/drawing/2014/main" id="{AA43881E-E811-4E0A-8F04-D76ADE5EC959}"/>
              </a:ext>
            </a:extLst>
          </p:cNvPr>
          <p:cNvSpPr>
            <a:spLocks noGrp="1"/>
          </p:cNvSpPr>
          <p:nvPr>
            <p:ph type="subTitle" idx="1"/>
          </p:nvPr>
        </p:nvSpPr>
        <p:spPr>
          <a:xfrm>
            <a:off x="104930" y="3773427"/>
            <a:ext cx="11982138" cy="2080963"/>
          </a:xfrm>
        </p:spPr>
        <p:txBody>
          <a:bodyPr>
            <a:normAutofit fontScale="92500" lnSpcReduction="10000"/>
          </a:bodyPr>
          <a:lstStyle/>
          <a:p>
            <a:endParaRPr lang="en-US" dirty="0"/>
          </a:p>
          <a:p>
            <a:endParaRPr lang="en-US" dirty="0"/>
          </a:p>
          <a:p>
            <a:r>
              <a:rPr lang="en-US" dirty="0"/>
              <a:t>Sourced from a Presentation by</a:t>
            </a:r>
          </a:p>
          <a:p>
            <a:r>
              <a:rPr lang="en-US" dirty="0">
                <a:hlinkClick r:id="rId2"/>
              </a:rPr>
              <a:t>The Northeast District Department of Health</a:t>
            </a:r>
            <a:endParaRPr lang="en-US" dirty="0"/>
          </a:p>
          <a:p>
            <a:r>
              <a:rPr lang="en-US" dirty="0">
                <a:hlinkClick r:id="rId3"/>
              </a:rPr>
              <a:t>NDDH COVID-19 Webpage</a:t>
            </a:r>
            <a:endParaRPr lang="en-US" dirty="0"/>
          </a:p>
        </p:txBody>
      </p:sp>
    </p:spTree>
    <p:extLst>
      <p:ext uri="{BB962C8B-B14F-4D97-AF65-F5344CB8AC3E}">
        <p14:creationId xmlns:p14="http://schemas.microsoft.com/office/powerpoint/2010/main" val="4278991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E845A-5193-49FD-AFDA-B8DC392C8DE9}"/>
              </a:ext>
            </a:extLst>
          </p:cNvPr>
          <p:cNvSpPr>
            <a:spLocks noGrp="1"/>
          </p:cNvSpPr>
          <p:nvPr>
            <p:ph type="title"/>
          </p:nvPr>
        </p:nvSpPr>
        <p:spPr>
          <a:xfrm>
            <a:off x="609599" y="274641"/>
            <a:ext cx="11443063" cy="919455"/>
          </a:xfrm>
        </p:spPr>
        <p:txBody>
          <a:bodyPr>
            <a:normAutofit fontScale="90000"/>
          </a:bodyPr>
          <a:lstStyle/>
          <a:p>
            <a:pPr algn="ctr"/>
            <a:br>
              <a:rPr lang="en-US" sz="2933" dirty="0"/>
            </a:br>
            <a:r>
              <a:rPr lang="en-US" sz="3600" dirty="0"/>
              <a:t>COVID-19 mRNA vaccines will not give you COVID-19</a:t>
            </a:r>
            <a:endParaRPr lang="en-US" sz="3467" dirty="0"/>
          </a:p>
        </p:txBody>
      </p:sp>
      <p:sp>
        <p:nvSpPr>
          <p:cNvPr id="3" name="Text Placeholder 2">
            <a:extLst>
              <a:ext uri="{FF2B5EF4-FFF2-40B4-BE49-F238E27FC236}">
                <a16:creationId xmlns:a16="http://schemas.microsoft.com/office/drawing/2014/main" id="{0ACC4AC7-9DD6-449E-B33E-8C46369DE436}"/>
              </a:ext>
            </a:extLst>
          </p:cNvPr>
          <p:cNvSpPr>
            <a:spLocks noGrp="1"/>
          </p:cNvSpPr>
          <p:nvPr>
            <p:ph type="body" sz="quarter" idx="10"/>
          </p:nvPr>
        </p:nvSpPr>
        <p:spPr>
          <a:xfrm>
            <a:off x="609599" y="1545167"/>
            <a:ext cx="10914744" cy="4455584"/>
          </a:xfrm>
        </p:spPr>
        <p:txBody>
          <a:bodyPr/>
          <a:lstStyle/>
          <a:p>
            <a:pPr marL="306486" indent="-306486"/>
            <a:r>
              <a:rPr lang="en-US" sz="2400" b="1" dirty="0">
                <a:solidFill>
                  <a:srgbClr val="000000"/>
                </a:solidFill>
                <a:latin typeface="Calibri"/>
                <a:cs typeface="Calibri"/>
              </a:rPr>
              <a:t>None </a:t>
            </a:r>
            <a:r>
              <a:rPr lang="en-US" sz="2400" dirty="0">
                <a:solidFill>
                  <a:srgbClr val="000000"/>
                </a:solidFill>
                <a:latin typeface="Calibri"/>
                <a:cs typeface="Calibri"/>
              </a:rPr>
              <a:t>of the COVID-19 vaccines in use or under development use the live virus that causes COVID-19.</a:t>
            </a:r>
          </a:p>
          <a:p>
            <a:pPr marL="306486" indent="-306486"/>
            <a:endParaRPr lang="en-US" sz="2400" dirty="0">
              <a:latin typeface="Calibri"/>
              <a:cs typeface="Calibri"/>
            </a:endParaRPr>
          </a:p>
          <a:p>
            <a:pPr marL="306486" indent="-306486"/>
            <a:r>
              <a:rPr lang="en-US" sz="2400" dirty="0">
                <a:latin typeface="Calibri"/>
                <a:cs typeface="Calibri"/>
              </a:rPr>
              <a:t>People can experience normal side effects, such as fever, after vaccination. These side effects are signs that the body is building immunity. </a:t>
            </a:r>
          </a:p>
          <a:p>
            <a:pPr marL="306486" indent="-306486"/>
            <a:endParaRPr lang="en-US" sz="2400" dirty="0">
              <a:latin typeface="Calibri"/>
              <a:cs typeface="Calibri"/>
            </a:endParaRPr>
          </a:p>
          <a:p>
            <a:pPr marL="306486" indent="-306486"/>
            <a:r>
              <a:rPr lang="en-US" sz="2400" dirty="0">
                <a:latin typeface="Calibri"/>
                <a:cs typeface="Calibri"/>
              </a:rPr>
              <a:t>It takes a few weeks for the body to build immunity after vaccination. A person could be infected with the virus that causes COVID-19 just before or just after vaccination and get sick. This is because the vaccine has not had enough time to provide protection.</a:t>
            </a:r>
            <a:endParaRPr lang="en-US" sz="2400" dirty="0">
              <a:cs typeface="Calibri" panose="020F0502020204030204" pitchFamily="34" charset="0"/>
            </a:endParaRPr>
          </a:p>
          <a:p>
            <a:pPr marL="306486" indent="-306486"/>
            <a:endParaRPr lang="en-US" dirty="0">
              <a:cs typeface="Calibri" panose="020F0502020204030204" pitchFamily="34" charset="0"/>
            </a:endParaRPr>
          </a:p>
        </p:txBody>
      </p:sp>
    </p:spTree>
    <p:extLst>
      <p:ext uri="{BB962C8B-B14F-4D97-AF65-F5344CB8AC3E}">
        <p14:creationId xmlns:p14="http://schemas.microsoft.com/office/powerpoint/2010/main" val="1054114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F8701-58B2-488E-94B2-12A2DF0B2680}"/>
              </a:ext>
            </a:extLst>
          </p:cNvPr>
          <p:cNvSpPr>
            <a:spLocks noGrp="1"/>
          </p:cNvSpPr>
          <p:nvPr>
            <p:ph type="title"/>
          </p:nvPr>
        </p:nvSpPr>
        <p:spPr>
          <a:xfrm>
            <a:off x="609599" y="274641"/>
            <a:ext cx="11314413" cy="919455"/>
          </a:xfrm>
        </p:spPr>
        <p:txBody>
          <a:bodyPr vert="horz" lIns="121920" tIns="60960" rIns="121920" bIns="60960" rtlCol="0" anchor="b" anchorCtr="0">
            <a:normAutofit/>
          </a:bodyPr>
          <a:lstStyle/>
          <a:p>
            <a:pPr algn="ctr"/>
            <a:r>
              <a:rPr lang="en-US" sz="3200" dirty="0">
                <a:latin typeface="Calibri"/>
                <a:cs typeface="Calibri"/>
              </a:rPr>
              <a:t>Vaccination is ONE measure to help stop the pandemic</a:t>
            </a:r>
            <a:endParaRPr lang="en-US" dirty="0">
              <a:latin typeface="Calibri"/>
              <a:cs typeface="Calibri"/>
            </a:endParaRPr>
          </a:p>
        </p:txBody>
      </p:sp>
      <p:sp>
        <p:nvSpPr>
          <p:cNvPr id="3" name="Text Placeholder 2">
            <a:extLst>
              <a:ext uri="{FF2B5EF4-FFF2-40B4-BE49-F238E27FC236}">
                <a16:creationId xmlns:a16="http://schemas.microsoft.com/office/drawing/2014/main" id="{D7D566AE-C5C3-4B74-A539-F7AFABD3E245}"/>
              </a:ext>
            </a:extLst>
          </p:cNvPr>
          <p:cNvSpPr>
            <a:spLocks noGrp="1"/>
          </p:cNvSpPr>
          <p:nvPr>
            <p:ph type="body" sz="quarter" idx="10"/>
          </p:nvPr>
        </p:nvSpPr>
        <p:spPr>
          <a:xfrm>
            <a:off x="609599" y="1545167"/>
            <a:ext cx="11041711" cy="4455584"/>
          </a:xfrm>
        </p:spPr>
        <p:txBody>
          <a:bodyPr/>
          <a:lstStyle/>
          <a:p>
            <a:pPr marL="306486" indent="-306486"/>
            <a:r>
              <a:rPr lang="en-US" sz="2400" dirty="0">
                <a:latin typeface="Calibri"/>
                <a:cs typeface="Calibri"/>
              </a:rPr>
              <a:t>While COVID-19 mRNA vaccines appear to be highly effective, additional preventive tools remain important to limit the spread of COVID-19.</a:t>
            </a:r>
          </a:p>
          <a:p>
            <a:pPr marL="0" indent="0">
              <a:buNone/>
            </a:pPr>
            <a:endParaRPr lang="en-US" sz="2400" dirty="0">
              <a:latin typeface="Calibri"/>
              <a:cs typeface="Calibri"/>
            </a:endParaRPr>
          </a:p>
          <a:p>
            <a:pPr marL="306486" indent="-306486"/>
            <a:r>
              <a:rPr lang="en-US" sz="2400" dirty="0">
                <a:latin typeface="Calibri"/>
                <a:cs typeface="Calibri"/>
              </a:rPr>
              <a:t>The combination of getting vaccinated and following CDC recommendations to protect yourself and others offers the best protection from COVID-19.</a:t>
            </a:r>
          </a:p>
          <a:p>
            <a:pPr marL="989729" lvl="1" indent="-380144"/>
            <a:r>
              <a:rPr lang="en-US" sz="2400" dirty="0">
                <a:latin typeface="Calibri"/>
                <a:cs typeface="Calibri"/>
              </a:rPr>
              <a:t>Cover your nose and mouth with a mask.</a:t>
            </a:r>
          </a:p>
          <a:p>
            <a:pPr marL="989729" lvl="1" indent="-380144"/>
            <a:r>
              <a:rPr lang="en-US" sz="2400" dirty="0">
                <a:latin typeface="Calibri"/>
                <a:cs typeface="Calibri"/>
              </a:rPr>
              <a:t>Avoid close contact. Maintain social distancing.</a:t>
            </a:r>
          </a:p>
          <a:p>
            <a:pPr marL="989729" lvl="1" indent="-380144"/>
            <a:r>
              <a:rPr lang="en-US" sz="2400" dirty="0">
                <a:latin typeface="Calibri"/>
                <a:cs typeface="Calibri"/>
              </a:rPr>
              <a:t>Clean and disinfect.</a:t>
            </a:r>
          </a:p>
          <a:p>
            <a:pPr marL="989729" lvl="1" indent="-380144"/>
            <a:r>
              <a:rPr lang="en-US" sz="2400" dirty="0">
                <a:latin typeface="Calibri"/>
                <a:cs typeface="Calibri"/>
              </a:rPr>
              <a:t>Wash your hands.</a:t>
            </a:r>
          </a:p>
          <a:p>
            <a:pPr marL="989729" lvl="1" indent="-380144"/>
            <a:endParaRPr lang="en-US" sz="2400" dirty="0">
              <a:cs typeface="Calibri" panose="020F0502020204030204" pitchFamily="34" charset="0"/>
            </a:endParaRPr>
          </a:p>
          <a:p>
            <a:pPr marL="306486" indent="-306486"/>
            <a:endParaRPr lang="en-US" dirty="0">
              <a:cs typeface="Calibri" panose="020F0502020204030204" pitchFamily="34" charset="0"/>
            </a:endParaRPr>
          </a:p>
        </p:txBody>
      </p:sp>
    </p:spTree>
    <p:extLst>
      <p:ext uri="{BB962C8B-B14F-4D97-AF65-F5344CB8AC3E}">
        <p14:creationId xmlns:p14="http://schemas.microsoft.com/office/powerpoint/2010/main" val="3173381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E2A8-5DA9-424F-A8F8-088523A345E1}"/>
              </a:ext>
            </a:extLst>
          </p:cNvPr>
          <p:cNvSpPr>
            <a:spLocks noGrp="1"/>
          </p:cNvSpPr>
          <p:nvPr>
            <p:ph type="title"/>
          </p:nvPr>
        </p:nvSpPr>
        <p:spPr/>
        <p:txBody>
          <a:bodyPr>
            <a:normAutofit fontScale="90000"/>
          </a:bodyPr>
          <a:lstStyle/>
          <a:p>
            <a:pPr algn="ctr"/>
            <a:br>
              <a:rPr lang="en-US" sz="4900" b="0" dirty="0">
                <a:solidFill>
                  <a:srgbClr val="0A0A0A"/>
                </a:solidFill>
                <a:effectLst/>
              </a:rPr>
            </a:br>
            <a:r>
              <a:rPr lang="en-US" sz="3600" b="1" dirty="0">
                <a:solidFill>
                  <a:srgbClr val="0A0A0A"/>
                </a:solidFill>
              </a:rPr>
              <a:t>A</a:t>
            </a:r>
            <a:r>
              <a:rPr lang="en-US" sz="3600" b="1" dirty="0">
                <a:solidFill>
                  <a:srgbClr val="0A0A0A"/>
                </a:solidFill>
                <a:effectLst/>
              </a:rPr>
              <a:t>nticipated Phases </a:t>
            </a:r>
            <a:r>
              <a:rPr lang="en-US" sz="3600" b="1" dirty="0">
                <a:solidFill>
                  <a:srgbClr val="0A0A0A"/>
                </a:solidFill>
              </a:rPr>
              <a:t>-</a:t>
            </a:r>
            <a:r>
              <a:rPr lang="en-US" sz="3600" b="1" dirty="0">
                <a:solidFill>
                  <a:srgbClr val="0A0A0A"/>
                </a:solidFill>
                <a:effectLst/>
              </a:rPr>
              <a:t>Vaccine </a:t>
            </a:r>
            <a:r>
              <a:rPr lang="en-US" sz="3600" b="1" dirty="0">
                <a:solidFill>
                  <a:srgbClr val="0A0A0A"/>
                </a:solidFill>
              </a:rPr>
              <a:t>D</a:t>
            </a:r>
            <a:r>
              <a:rPr lang="en-US" sz="3600" b="1" dirty="0">
                <a:solidFill>
                  <a:srgbClr val="0A0A0A"/>
                </a:solidFill>
                <a:effectLst/>
              </a:rPr>
              <a:t>istribution in CT</a:t>
            </a:r>
            <a:br>
              <a:rPr lang="en-US" b="0" i="0" dirty="0">
                <a:solidFill>
                  <a:srgbClr val="0A0A0A"/>
                </a:solidFill>
                <a:effectLst/>
                <a:latin typeface="Karla"/>
              </a:rPr>
            </a:br>
            <a:endParaRPr lang="en-US" dirty="0"/>
          </a:p>
        </p:txBody>
      </p:sp>
      <p:graphicFrame>
        <p:nvGraphicFramePr>
          <p:cNvPr id="4" name="Content Placeholder 3">
            <a:extLst>
              <a:ext uri="{FF2B5EF4-FFF2-40B4-BE49-F238E27FC236}">
                <a16:creationId xmlns:a16="http://schemas.microsoft.com/office/drawing/2014/main" id="{B6AFE033-9D13-4A5F-A6B5-8F975AB51B48}"/>
              </a:ext>
            </a:extLst>
          </p:cNvPr>
          <p:cNvGraphicFramePr>
            <a:graphicFrameLocks noGrp="1"/>
          </p:cNvGraphicFramePr>
          <p:nvPr>
            <p:ph idx="1"/>
            <p:extLst>
              <p:ext uri="{D42A27DB-BD31-4B8C-83A1-F6EECF244321}">
                <p14:modId xmlns:p14="http://schemas.microsoft.com/office/powerpoint/2010/main" val="3620907931"/>
              </p:ext>
            </p:extLst>
          </p:nvPr>
        </p:nvGraphicFramePr>
        <p:xfrm>
          <a:off x="374753" y="1558977"/>
          <a:ext cx="11422506" cy="3794914"/>
        </p:xfrm>
        <a:graphic>
          <a:graphicData uri="http://schemas.openxmlformats.org/drawingml/2006/table">
            <a:tbl>
              <a:tblPr/>
              <a:tblGrid>
                <a:gridCol w="3807502">
                  <a:extLst>
                    <a:ext uri="{9D8B030D-6E8A-4147-A177-3AD203B41FA5}">
                      <a16:colId xmlns:a16="http://schemas.microsoft.com/office/drawing/2014/main" val="850951991"/>
                    </a:ext>
                  </a:extLst>
                </a:gridCol>
                <a:gridCol w="3807502">
                  <a:extLst>
                    <a:ext uri="{9D8B030D-6E8A-4147-A177-3AD203B41FA5}">
                      <a16:colId xmlns:a16="http://schemas.microsoft.com/office/drawing/2014/main" val="3226047382"/>
                    </a:ext>
                  </a:extLst>
                </a:gridCol>
                <a:gridCol w="3807502">
                  <a:extLst>
                    <a:ext uri="{9D8B030D-6E8A-4147-A177-3AD203B41FA5}">
                      <a16:colId xmlns:a16="http://schemas.microsoft.com/office/drawing/2014/main" val="3915381974"/>
                    </a:ext>
                  </a:extLst>
                </a:gridCol>
              </a:tblGrid>
              <a:tr h="1274164">
                <a:tc>
                  <a:txBody>
                    <a:bodyPr/>
                    <a:lstStyle/>
                    <a:p>
                      <a:pPr algn="ctr"/>
                      <a:r>
                        <a:rPr lang="en-US" sz="2000" b="1" dirty="0">
                          <a:effectLst/>
                        </a:rPr>
                        <a:t>December-January</a:t>
                      </a:r>
                      <a:endParaRPr lang="en-US" dirty="0">
                        <a:effectLst/>
                      </a:endParaRPr>
                    </a:p>
                  </a:txBody>
                  <a:tcPr anchor="ctr">
                    <a:lnL>
                      <a:noFill/>
                    </a:lnL>
                    <a:lnR>
                      <a:noFill/>
                    </a:lnR>
                    <a:lnT>
                      <a:noFill/>
                    </a:lnT>
                    <a:lnB>
                      <a:noFill/>
                    </a:lnB>
                  </a:tcPr>
                </a:tc>
                <a:tc>
                  <a:txBody>
                    <a:bodyPr/>
                    <a:lstStyle/>
                    <a:p>
                      <a:pPr algn="ctr"/>
                      <a:r>
                        <a:rPr lang="en-US" sz="2000" b="1" dirty="0">
                          <a:effectLst/>
                        </a:rPr>
                        <a:t>January-May</a:t>
                      </a:r>
                    </a:p>
                  </a:txBody>
                  <a:tcPr anchor="ctr">
                    <a:lnL>
                      <a:noFill/>
                    </a:lnL>
                    <a:lnR>
                      <a:noFill/>
                    </a:lnR>
                    <a:lnT>
                      <a:noFill/>
                    </a:lnT>
                    <a:lnB>
                      <a:noFill/>
                    </a:lnB>
                  </a:tcPr>
                </a:tc>
                <a:tc>
                  <a:txBody>
                    <a:bodyPr/>
                    <a:lstStyle/>
                    <a:p>
                      <a:pPr algn="ctr"/>
                      <a:endParaRPr lang="en-US" sz="2000" b="1" dirty="0">
                        <a:effectLst/>
                      </a:endParaRPr>
                    </a:p>
                    <a:p>
                      <a:pPr algn="ctr"/>
                      <a:r>
                        <a:rPr lang="en-US" sz="2000" b="1" dirty="0">
                          <a:effectLst/>
                        </a:rPr>
                        <a:t>June-December</a:t>
                      </a:r>
                      <a:br>
                        <a:rPr lang="en-US" b="1" dirty="0">
                          <a:effectLst/>
                        </a:rPr>
                      </a:br>
                      <a:endParaRPr lang="en-US" dirty="0">
                        <a:effectLst/>
                      </a:endParaRPr>
                    </a:p>
                  </a:txBody>
                  <a:tcPr anchor="ctr">
                    <a:lnL>
                      <a:noFill/>
                    </a:lnL>
                    <a:lnR>
                      <a:noFill/>
                    </a:lnR>
                    <a:lnT>
                      <a:noFill/>
                    </a:lnT>
                    <a:lnB>
                      <a:noFill/>
                    </a:lnB>
                  </a:tcPr>
                </a:tc>
                <a:extLst>
                  <a:ext uri="{0D108BD9-81ED-4DB2-BD59-A6C34878D82A}">
                    <a16:rowId xmlns:a16="http://schemas.microsoft.com/office/drawing/2014/main" val="1878923483"/>
                  </a:ext>
                </a:extLst>
              </a:tr>
              <a:tr h="2520750">
                <a:tc>
                  <a:txBody>
                    <a:bodyPr/>
                    <a:lstStyle/>
                    <a:p>
                      <a:pPr marL="342900" indent="-342900">
                        <a:buFont typeface="Arial" panose="020B0604020202020204" pitchFamily="34" charset="0"/>
                        <a:buChar char="•"/>
                      </a:pPr>
                      <a:r>
                        <a:rPr lang="en-US" sz="2000" dirty="0">
                          <a:effectLst/>
                        </a:rPr>
                        <a:t>Healthcare Personnel</a:t>
                      </a:r>
                      <a:br>
                        <a:rPr lang="en-US" sz="2000" dirty="0">
                          <a:effectLst/>
                        </a:rPr>
                      </a:br>
                      <a:r>
                        <a:rPr lang="en-US" sz="2000" dirty="0">
                          <a:effectLst/>
                        </a:rPr>
                        <a:t>Long-Term Care Facility Residents</a:t>
                      </a:r>
                      <a:br>
                        <a:rPr lang="en-US" sz="2000" dirty="0">
                          <a:effectLst/>
                        </a:rPr>
                      </a:br>
                      <a:r>
                        <a:rPr lang="en-US" sz="2000" dirty="0">
                          <a:effectLst/>
                        </a:rPr>
                        <a:t>Emergency Medical Service Personnel</a:t>
                      </a:r>
                    </a:p>
                  </a:txBody>
                  <a:tcPr anchor="ctr">
                    <a:lnL>
                      <a:noFill/>
                    </a:lnL>
                    <a:lnR>
                      <a:noFill/>
                    </a:lnR>
                    <a:lnT>
                      <a:noFill/>
                    </a:lnT>
                    <a:lnB>
                      <a:noFill/>
                    </a:lnB>
                    <a:solidFill>
                      <a:srgbClr val="F1F1F1"/>
                    </a:solidFill>
                  </a:tcPr>
                </a:tc>
                <a:tc>
                  <a:txBody>
                    <a:bodyPr/>
                    <a:lstStyle/>
                    <a:p>
                      <a:pPr marL="342900" indent="-342900">
                        <a:buFont typeface="Arial" panose="020B0604020202020204" pitchFamily="34" charset="0"/>
                        <a:buChar char="•"/>
                      </a:pPr>
                      <a:endParaRPr lang="en-US" sz="2000" dirty="0">
                        <a:effectLst/>
                      </a:endParaRPr>
                    </a:p>
                    <a:p>
                      <a:pPr marL="342900" indent="-342900">
                        <a:buFont typeface="Arial" panose="020B0604020202020204" pitchFamily="34" charset="0"/>
                        <a:buChar char="•"/>
                      </a:pPr>
                      <a:r>
                        <a:rPr lang="en-US" sz="2000" dirty="0">
                          <a:effectLst/>
                        </a:rPr>
                        <a:t>Critical Workforce</a:t>
                      </a:r>
                      <a:br>
                        <a:rPr lang="en-US" sz="2000" dirty="0">
                          <a:effectLst/>
                        </a:rPr>
                      </a:br>
                      <a:r>
                        <a:rPr lang="en-US" sz="2000" dirty="0">
                          <a:effectLst/>
                        </a:rPr>
                        <a:t>Congregate Settings</a:t>
                      </a:r>
                      <a:br>
                        <a:rPr lang="en-US" sz="2000" dirty="0">
                          <a:effectLst/>
                        </a:rPr>
                      </a:br>
                      <a:r>
                        <a:rPr lang="en-US" sz="2000" dirty="0">
                          <a:effectLst/>
                        </a:rPr>
                        <a:t>Adults Over 65*</a:t>
                      </a:r>
                      <a:br>
                        <a:rPr lang="en-US" sz="2000" dirty="0">
                          <a:effectLst/>
                        </a:rPr>
                      </a:br>
                      <a:r>
                        <a:rPr lang="en-US" sz="2000" dirty="0">
                          <a:effectLst/>
                        </a:rPr>
                        <a:t>High Risk Individuals Under 65</a:t>
                      </a:r>
                    </a:p>
                    <a:p>
                      <a:r>
                        <a:rPr lang="en-US" sz="1600" dirty="0">
                          <a:solidFill>
                            <a:schemeClr val="tx1"/>
                          </a:solidFill>
                          <a:effectLst/>
                        </a:rPr>
                        <a:t>           </a:t>
                      </a:r>
                    </a:p>
                    <a:p>
                      <a:r>
                        <a:rPr lang="en-US" sz="1600" dirty="0">
                          <a:solidFill>
                            <a:schemeClr val="tx1"/>
                          </a:solidFill>
                          <a:effectLst/>
                        </a:rPr>
                        <a:t>*75+ being prioritized in Phase 1b</a:t>
                      </a:r>
                    </a:p>
                  </a:txBody>
                  <a:tcPr anchor="ctr">
                    <a:lnL>
                      <a:noFill/>
                    </a:lnL>
                    <a:lnR>
                      <a:noFill/>
                    </a:lnR>
                    <a:lnT>
                      <a:noFill/>
                    </a:lnT>
                    <a:lnB>
                      <a:noFill/>
                    </a:lnB>
                    <a:solidFill>
                      <a:srgbClr val="F1F1F1"/>
                    </a:solidFill>
                  </a:tcPr>
                </a:tc>
                <a:tc>
                  <a:txBody>
                    <a:bodyPr/>
                    <a:lstStyle/>
                    <a:p>
                      <a:pPr marL="342900" indent="-342900">
                        <a:buFont typeface="Arial" panose="020B0604020202020204" pitchFamily="34" charset="0"/>
                        <a:buChar char="•"/>
                      </a:pPr>
                      <a:r>
                        <a:rPr lang="en-US" sz="2000" dirty="0">
                          <a:effectLst/>
                        </a:rPr>
                        <a:t>Remaining people over age 16</a:t>
                      </a:r>
                    </a:p>
                    <a:p>
                      <a:pPr marL="342900" indent="-342900">
                        <a:buFont typeface="Arial" panose="020B0604020202020204" pitchFamily="34" charset="0"/>
                        <a:buChar char="•"/>
                      </a:pPr>
                      <a:r>
                        <a:rPr lang="en-US" sz="2000" dirty="0">
                          <a:effectLst/>
                        </a:rPr>
                        <a:t>Those under 16 if vaccine is authorized</a:t>
                      </a:r>
                    </a:p>
                  </a:txBody>
                  <a:tcPr anchor="ctr">
                    <a:lnL>
                      <a:noFill/>
                    </a:lnL>
                    <a:lnR>
                      <a:noFill/>
                    </a:lnR>
                    <a:lnT>
                      <a:noFill/>
                    </a:lnT>
                    <a:lnB>
                      <a:noFill/>
                    </a:lnB>
                    <a:solidFill>
                      <a:srgbClr val="F1F1F1"/>
                    </a:solidFill>
                  </a:tcPr>
                </a:tc>
                <a:extLst>
                  <a:ext uri="{0D108BD9-81ED-4DB2-BD59-A6C34878D82A}">
                    <a16:rowId xmlns:a16="http://schemas.microsoft.com/office/drawing/2014/main" val="3415599209"/>
                  </a:ext>
                </a:extLst>
              </a:tr>
            </a:tbl>
          </a:graphicData>
        </a:graphic>
      </p:graphicFrame>
      <p:sp>
        <p:nvSpPr>
          <p:cNvPr id="6" name="TextBox 5">
            <a:extLst>
              <a:ext uri="{FF2B5EF4-FFF2-40B4-BE49-F238E27FC236}">
                <a16:creationId xmlns:a16="http://schemas.microsoft.com/office/drawing/2014/main" id="{3EDC65F8-EECE-4160-A96D-1AD66BF3970A}"/>
              </a:ext>
            </a:extLst>
          </p:cNvPr>
          <p:cNvSpPr txBox="1"/>
          <p:nvPr/>
        </p:nvSpPr>
        <p:spPr>
          <a:xfrm>
            <a:off x="526530" y="5756223"/>
            <a:ext cx="11138940" cy="261610"/>
          </a:xfrm>
          <a:prstGeom prst="rect">
            <a:avLst/>
          </a:prstGeom>
          <a:noFill/>
        </p:spPr>
        <p:txBody>
          <a:bodyPr wrap="square" rtlCol="0">
            <a:spAutoFit/>
          </a:bodyPr>
          <a:lstStyle/>
          <a:p>
            <a:pPr algn="ctr"/>
            <a:r>
              <a:rPr lang="en-US" sz="1100" b="1" dirty="0">
                <a:hlinkClick r:id="rId2"/>
              </a:rPr>
              <a:t>https://portal.ct.gov/Coronavirus/COVID-19-Vaccinations---FAQs</a:t>
            </a:r>
            <a:r>
              <a:rPr lang="en-US" sz="1100" b="1" dirty="0"/>
              <a:t> , </a:t>
            </a:r>
            <a:r>
              <a:rPr lang="en-US" sz="1100" b="1" dirty="0">
                <a:hlinkClick r:id="rId3"/>
              </a:rPr>
              <a:t>https://</a:t>
            </a:r>
            <a:r>
              <a:rPr lang="en-US" sz="1100" b="1" dirty="0" err="1">
                <a:hlinkClick r:id="rId3"/>
              </a:rPr>
              <a:t>portal.ct.gov</a:t>
            </a:r>
            <a:r>
              <a:rPr lang="en-US" sz="1100" b="1" dirty="0">
                <a:hlinkClick r:id="rId3"/>
              </a:rPr>
              <a:t>/Coronavirus/COVID-19-Vaccination---Phases</a:t>
            </a:r>
            <a:r>
              <a:rPr lang="en-US" sz="1100" b="1" dirty="0"/>
              <a:t> </a:t>
            </a:r>
          </a:p>
        </p:txBody>
      </p:sp>
      <p:cxnSp>
        <p:nvCxnSpPr>
          <p:cNvPr id="5" name="Straight Connector 4">
            <a:extLst>
              <a:ext uri="{FF2B5EF4-FFF2-40B4-BE49-F238E27FC236}">
                <a16:creationId xmlns:a16="http://schemas.microsoft.com/office/drawing/2014/main" id="{64867661-AD91-408E-A4CB-9AF8A166452A}"/>
              </a:ext>
            </a:extLst>
          </p:cNvPr>
          <p:cNvCxnSpPr>
            <a:cxnSpLocks/>
          </p:cNvCxnSpPr>
          <p:nvPr/>
        </p:nvCxnSpPr>
        <p:spPr>
          <a:xfrm>
            <a:off x="4122295" y="1528997"/>
            <a:ext cx="0" cy="389185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0060E6C-5442-4C08-8FF4-4DAB9FF85AF5}"/>
              </a:ext>
            </a:extLst>
          </p:cNvPr>
          <p:cNvCxnSpPr>
            <a:cxnSpLocks/>
          </p:cNvCxnSpPr>
          <p:nvPr/>
        </p:nvCxnSpPr>
        <p:spPr>
          <a:xfrm>
            <a:off x="7862683" y="1315387"/>
            <a:ext cx="0" cy="4227226"/>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02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070FA-B809-4BFA-8ED6-2532192136BD}"/>
              </a:ext>
            </a:extLst>
          </p:cNvPr>
          <p:cNvSpPr>
            <a:spLocks noGrp="1"/>
          </p:cNvSpPr>
          <p:nvPr>
            <p:ph type="title"/>
          </p:nvPr>
        </p:nvSpPr>
        <p:spPr>
          <a:xfrm>
            <a:off x="838200" y="365126"/>
            <a:ext cx="10515600" cy="1129138"/>
          </a:xfrm>
        </p:spPr>
        <p:txBody>
          <a:bodyPr>
            <a:normAutofit/>
          </a:bodyPr>
          <a:lstStyle/>
          <a:p>
            <a:pPr algn="ctr"/>
            <a:r>
              <a:rPr lang="en-US" sz="3200" b="1" dirty="0"/>
              <a:t>Priority Populations </a:t>
            </a:r>
          </a:p>
        </p:txBody>
      </p:sp>
      <p:sp>
        <p:nvSpPr>
          <p:cNvPr id="3" name="Content Placeholder 2">
            <a:extLst>
              <a:ext uri="{FF2B5EF4-FFF2-40B4-BE49-F238E27FC236}">
                <a16:creationId xmlns:a16="http://schemas.microsoft.com/office/drawing/2014/main" id="{B55124A2-54BC-418A-8B1F-705DDD199BA4}"/>
              </a:ext>
            </a:extLst>
          </p:cNvPr>
          <p:cNvSpPr>
            <a:spLocks noGrp="1"/>
          </p:cNvSpPr>
          <p:nvPr>
            <p:ph idx="1"/>
          </p:nvPr>
        </p:nvSpPr>
        <p:spPr>
          <a:xfrm>
            <a:off x="823332" y="1773454"/>
            <a:ext cx="10515600" cy="4719419"/>
          </a:xfrm>
        </p:spPr>
        <p:txBody>
          <a:bodyPr>
            <a:noAutofit/>
          </a:bodyPr>
          <a:lstStyle/>
          <a:p>
            <a:r>
              <a:rPr lang="en-US" sz="2400" b="1" i="0" dirty="0">
                <a:solidFill>
                  <a:srgbClr val="0A0A0A"/>
                </a:solidFill>
                <a:effectLst/>
              </a:rPr>
              <a:t>Healthcare Personnel: </a:t>
            </a:r>
            <a:r>
              <a:rPr lang="en-US" sz="2400" b="0" i="0" dirty="0">
                <a:solidFill>
                  <a:srgbClr val="0A0A0A"/>
                </a:solidFill>
                <a:effectLst/>
              </a:rPr>
              <a:t>All </a:t>
            </a:r>
            <a:r>
              <a:rPr lang="en-US" sz="2400" b="1" i="0" dirty="0">
                <a:solidFill>
                  <a:srgbClr val="0A0A0A"/>
                </a:solidFill>
                <a:effectLst/>
              </a:rPr>
              <a:t>paid</a:t>
            </a:r>
            <a:r>
              <a:rPr lang="en-US" sz="2400" b="0" i="0" dirty="0">
                <a:solidFill>
                  <a:srgbClr val="0A0A0A"/>
                </a:solidFill>
                <a:effectLst/>
              </a:rPr>
              <a:t> and </a:t>
            </a:r>
            <a:r>
              <a:rPr lang="en-US" sz="2400" b="1" i="0" dirty="0">
                <a:solidFill>
                  <a:srgbClr val="0A0A0A"/>
                </a:solidFill>
                <a:effectLst/>
              </a:rPr>
              <a:t>unpaid</a:t>
            </a:r>
            <a:r>
              <a:rPr lang="en-US" sz="2400" b="0" i="0" dirty="0">
                <a:solidFill>
                  <a:srgbClr val="0A0A0A"/>
                </a:solidFill>
                <a:effectLst/>
              </a:rPr>
              <a:t> persons serving in healthcare settings who have the potential for </a:t>
            </a:r>
            <a:r>
              <a:rPr lang="en-US" sz="2400" b="1" i="0" dirty="0">
                <a:solidFill>
                  <a:srgbClr val="0A0A0A"/>
                </a:solidFill>
                <a:effectLst/>
              </a:rPr>
              <a:t>direct</a:t>
            </a:r>
            <a:r>
              <a:rPr lang="en-US" sz="2400" b="0" i="0" dirty="0">
                <a:solidFill>
                  <a:srgbClr val="0A0A0A"/>
                </a:solidFill>
                <a:effectLst/>
              </a:rPr>
              <a:t> or </a:t>
            </a:r>
            <a:r>
              <a:rPr lang="en-US" sz="2400" b="1" i="0" dirty="0">
                <a:solidFill>
                  <a:srgbClr val="0A0A0A"/>
                </a:solidFill>
                <a:effectLst/>
              </a:rPr>
              <a:t>indirect </a:t>
            </a:r>
            <a:r>
              <a:rPr lang="en-US" sz="2400" b="0" i="0" dirty="0">
                <a:solidFill>
                  <a:srgbClr val="0A0A0A"/>
                </a:solidFill>
                <a:effectLst/>
              </a:rPr>
              <a:t>exposure to patients or infectious materials. </a:t>
            </a:r>
          </a:p>
          <a:p>
            <a:endParaRPr lang="en-US" sz="2400" b="0" i="0" dirty="0">
              <a:solidFill>
                <a:srgbClr val="0A0A0A"/>
              </a:solidFill>
              <a:effectLst/>
            </a:endParaRPr>
          </a:p>
          <a:p>
            <a:r>
              <a:rPr lang="en-US" sz="2400" b="1" i="0" dirty="0">
                <a:solidFill>
                  <a:srgbClr val="0A0A0A"/>
                </a:solidFill>
                <a:effectLst/>
              </a:rPr>
              <a:t>First Responders at risk of exposure to COVID-19</a:t>
            </a:r>
            <a:r>
              <a:rPr lang="en-US" sz="2400" b="0" i="0" dirty="0">
                <a:solidFill>
                  <a:srgbClr val="0A0A0A"/>
                </a:solidFill>
                <a:effectLst/>
              </a:rPr>
              <a:t> through their response to medical emergencies such as Emergency Medical Technicians, Police, and Fire.</a:t>
            </a:r>
          </a:p>
          <a:p>
            <a:endParaRPr lang="en-US" sz="2400" b="0" i="0" dirty="0">
              <a:solidFill>
                <a:srgbClr val="0A0A0A"/>
              </a:solidFill>
              <a:effectLst/>
            </a:endParaRPr>
          </a:p>
          <a:p>
            <a:r>
              <a:rPr lang="en-US" sz="2400" b="1" dirty="0"/>
              <a:t>Phase 1b &amp; 1c CDC published 12/22/20 – CT DPH expects to issue more formal guidance in early January.</a:t>
            </a:r>
          </a:p>
          <a:p>
            <a:endParaRPr lang="en-US" sz="2400" dirty="0"/>
          </a:p>
          <a:p>
            <a:r>
              <a:rPr lang="en-US" sz="2400" b="1" dirty="0"/>
              <a:t>For now (Dec, 2020 – Jan, 2021) – FOCUS is on PHASE 1a only.</a:t>
            </a:r>
          </a:p>
        </p:txBody>
      </p:sp>
    </p:spTree>
    <p:extLst>
      <p:ext uri="{BB962C8B-B14F-4D97-AF65-F5344CB8AC3E}">
        <p14:creationId xmlns:p14="http://schemas.microsoft.com/office/powerpoint/2010/main" val="1174900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8FBA8-9669-47A2-A264-337FB88B0B0D}"/>
              </a:ext>
            </a:extLst>
          </p:cNvPr>
          <p:cNvSpPr>
            <a:spLocks noGrp="1"/>
          </p:cNvSpPr>
          <p:nvPr>
            <p:ph type="title"/>
          </p:nvPr>
        </p:nvSpPr>
        <p:spPr>
          <a:xfrm>
            <a:off x="838200" y="365126"/>
            <a:ext cx="10515600" cy="1106836"/>
          </a:xfrm>
        </p:spPr>
        <p:txBody>
          <a:bodyPr>
            <a:normAutofit/>
          </a:bodyPr>
          <a:lstStyle/>
          <a:p>
            <a:pPr algn="ctr"/>
            <a:r>
              <a:rPr lang="en-US" sz="3200" b="1" dirty="0"/>
              <a:t>What is VAMS?</a:t>
            </a:r>
          </a:p>
        </p:txBody>
      </p:sp>
      <p:sp>
        <p:nvSpPr>
          <p:cNvPr id="3" name="Content Placeholder 2">
            <a:extLst>
              <a:ext uri="{FF2B5EF4-FFF2-40B4-BE49-F238E27FC236}">
                <a16:creationId xmlns:a16="http://schemas.microsoft.com/office/drawing/2014/main" id="{639363D1-4AF4-4CCF-B208-43A31FB5AD7C}"/>
              </a:ext>
            </a:extLst>
          </p:cNvPr>
          <p:cNvSpPr>
            <a:spLocks noGrp="1"/>
          </p:cNvSpPr>
          <p:nvPr>
            <p:ph idx="1"/>
          </p:nvPr>
        </p:nvSpPr>
        <p:spPr>
          <a:xfrm>
            <a:off x="838200" y="1471962"/>
            <a:ext cx="10367075" cy="5188750"/>
          </a:xfrm>
        </p:spPr>
        <p:txBody>
          <a:bodyPr>
            <a:normAutofit/>
          </a:bodyPr>
          <a:lstStyle/>
          <a:p>
            <a:r>
              <a:rPr lang="en-US" sz="2400" dirty="0"/>
              <a:t>VAMS is an easy-to-use, secure, online tool to manage vaccine administration from the time the vaccine arrives at a clinic to when it is administered to a recipient. </a:t>
            </a:r>
          </a:p>
          <a:p>
            <a:endParaRPr lang="en-US" sz="2400" dirty="0"/>
          </a:p>
          <a:p>
            <a:r>
              <a:rPr lang="en-US" sz="2400" dirty="0"/>
              <a:t>VAMS is free for public-health-approved clinics, and can be used on computers, tablets, and other mobile devices. It is not a smartphone app, and no installation or download is required for this web-based platform.</a:t>
            </a:r>
          </a:p>
          <a:p>
            <a:endParaRPr lang="en-US" sz="2400" dirty="0"/>
          </a:p>
          <a:p>
            <a:r>
              <a:rPr lang="en-US" sz="2400" dirty="0"/>
              <a:t>VAMS sends vaccine data to the corresponding Immunization Information System (IIS) and allows providers to fulfill all federal data, reporting and storage requirements.</a:t>
            </a:r>
          </a:p>
        </p:txBody>
      </p:sp>
    </p:spTree>
    <p:extLst>
      <p:ext uri="{BB962C8B-B14F-4D97-AF65-F5344CB8AC3E}">
        <p14:creationId xmlns:p14="http://schemas.microsoft.com/office/powerpoint/2010/main" val="3215470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940EE-B2CC-42F7-BABC-EA99FFF462D1}"/>
              </a:ext>
            </a:extLst>
          </p:cNvPr>
          <p:cNvSpPr>
            <a:spLocks noGrp="1"/>
          </p:cNvSpPr>
          <p:nvPr>
            <p:ph type="title"/>
          </p:nvPr>
        </p:nvSpPr>
        <p:spPr>
          <a:xfrm>
            <a:off x="838200" y="365126"/>
            <a:ext cx="10515600" cy="995324"/>
          </a:xfrm>
        </p:spPr>
        <p:txBody>
          <a:bodyPr>
            <a:normAutofit/>
          </a:bodyPr>
          <a:lstStyle/>
          <a:p>
            <a:pPr algn="ctr"/>
            <a:r>
              <a:rPr lang="en-US" sz="3200" b="1" dirty="0"/>
              <a:t>Why VAMS?</a:t>
            </a:r>
          </a:p>
        </p:txBody>
      </p:sp>
      <p:sp>
        <p:nvSpPr>
          <p:cNvPr id="3" name="Content Placeholder 2">
            <a:extLst>
              <a:ext uri="{FF2B5EF4-FFF2-40B4-BE49-F238E27FC236}">
                <a16:creationId xmlns:a16="http://schemas.microsoft.com/office/drawing/2014/main" id="{36F9FC81-ACD3-4422-9EAC-79609598E85A}"/>
              </a:ext>
            </a:extLst>
          </p:cNvPr>
          <p:cNvSpPr>
            <a:spLocks noGrp="1"/>
          </p:cNvSpPr>
          <p:nvPr>
            <p:ph idx="1"/>
          </p:nvPr>
        </p:nvSpPr>
        <p:spPr>
          <a:xfrm>
            <a:off x="838200" y="1951464"/>
            <a:ext cx="10515600" cy="4337824"/>
          </a:xfrm>
        </p:spPr>
        <p:txBody>
          <a:bodyPr/>
          <a:lstStyle/>
          <a:p>
            <a:r>
              <a:rPr lang="en-US" sz="2400" dirty="0"/>
              <a:t>The Centers for Disease Control and Prevention (CDC), other federal agencies, and state public health departments need real-time or near-real-time data on early mass COVID-19 vaccine administration.</a:t>
            </a:r>
          </a:p>
          <a:p>
            <a:pPr marL="0" indent="0">
              <a:buNone/>
            </a:pPr>
            <a:endParaRPr lang="en-US" sz="2400" dirty="0"/>
          </a:p>
          <a:p>
            <a:r>
              <a:rPr lang="en-US" sz="2400" dirty="0"/>
              <a:t>Operation Warp Speed leaders expect </a:t>
            </a:r>
            <a:r>
              <a:rPr lang="en-US" sz="2400" b="1" dirty="0"/>
              <a:t>dose-level accountability</a:t>
            </a:r>
            <a:r>
              <a:rPr lang="en-US" sz="2400" dirty="0"/>
              <a:t>—from the time vaccine leaves the manufacturer until unused vaccine is returned. CDC developed the Vaccine Administration Management System (VAMS) to meet this need. </a:t>
            </a:r>
          </a:p>
          <a:p>
            <a:endParaRPr lang="en-US" dirty="0"/>
          </a:p>
        </p:txBody>
      </p:sp>
    </p:spTree>
    <p:extLst>
      <p:ext uri="{BB962C8B-B14F-4D97-AF65-F5344CB8AC3E}">
        <p14:creationId xmlns:p14="http://schemas.microsoft.com/office/powerpoint/2010/main" val="2514514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940EE-B2CC-42F7-BABC-EA99FFF462D1}"/>
              </a:ext>
            </a:extLst>
          </p:cNvPr>
          <p:cNvSpPr>
            <a:spLocks noGrp="1"/>
          </p:cNvSpPr>
          <p:nvPr>
            <p:ph type="title"/>
          </p:nvPr>
        </p:nvSpPr>
        <p:spPr>
          <a:xfrm>
            <a:off x="838200" y="365126"/>
            <a:ext cx="10515600" cy="995324"/>
          </a:xfrm>
        </p:spPr>
        <p:txBody>
          <a:bodyPr>
            <a:normAutofit/>
          </a:bodyPr>
          <a:lstStyle/>
          <a:p>
            <a:pPr algn="ctr"/>
            <a:r>
              <a:rPr lang="en-US" sz="3200" b="1" dirty="0"/>
              <a:t>Who will use VAMS?</a:t>
            </a:r>
          </a:p>
        </p:txBody>
      </p:sp>
      <p:sp>
        <p:nvSpPr>
          <p:cNvPr id="3" name="Content Placeholder 2">
            <a:extLst>
              <a:ext uri="{FF2B5EF4-FFF2-40B4-BE49-F238E27FC236}">
                <a16:creationId xmlns:a16="http://schemas.microsoft.com/office/drawing/2014/main" id="{36F9FC81-ACD3-4422-9EAC-79609598E85A}"/>
              </a:ext>
            </a:extLst>
          </p:cNvPr>
          <p:cNvSpPr>
            <a:spLocks noGrp="1"/>
          </p:cNvSpPr>
          <p:nvPr>
            <p:ph idx="1"/>
          </p:nvPr>
        </p:nvSpPr>
        <p:spPr>
          <a:xfrm>
            <a:off x="838200" y="1260088"/>
            <a:ext cx="10515600" cy="5085848"/>
          </a:xfrm>
        </p:spPr>
        <p:txBody>
          <a:bodyPr>
            <a:normAutofit fontScale="47500" lnSpcReduction="20000"/>
          </a:bodyPr>
          <a:lstStyle/>
          <a:p>
            <a:r>
              <a:rPr lang="en-US" sz="4900" dirty="0"/>
              <a:t>VAMS is being used by:</a:t>
            </a:r>
          </a:p>
          <a:p>
            <a:endParaRPr lang="en-US" sz="4900" dirty="0"/>
          </a:p>
          <a:p>
            <a:pPr lvl="1">
              <a:buFont typeface="Wingdings" panose="05000000000000000000" pitchFamily="2" charset="2"/>
              <a:buChar char="Ø"/>
            </a:pPr>
            <a:r>
              <a:rPr lang="en-US" sz="4900" dirty="0"/>
              <a:t>Organizations/Employers (e.g., Town of Wilton, medical employers in Phase 1a) to upload eligible employees.</a:t>
            </a:r>
          </a:p>
          <a:p>
            <a:pPr lvl="1">
              <a:buFont typeface="Wingdings" panose="05000000000000000000" pitchFamily="2" charset="2"/>
              <a:buChar char="Ø"/>
            </a:pPr>
            <a:r>
              <a:rPr lang="en-US" sz="4900" dirty="0"/>
              <a:t>Clinics (e.g., VNA) to register clinic, check-in recipients, document &amp; track vaccine administration, and monitor vaccine inventory levels.  </a:t>
            </a:r>
          </a:p>
          <a:p>
            <a:pPr lvl="1">
              <a:buFont typeface="Wingdings" panose="05000000000000000000" pitchFamily="2" charset="2"/>
              <a:buChar char="Ø"/>
            </a:pPr>
            <a:r>
              <a:rPr lang="en-US" sz="4900" dirty="0"/>
              <a:t>Vaccine recipients to register for vaccines, locate clinic &amp; schedule vaccination, schedule 2</a:t>
            </a:r>
            <a:r>
              <a:rPr lang="en-US" sz="4900" baseline="30000" dirty="0"/>
              <a:t>nd</a:t>
            </a:r>
            <a:r>
              <a:rPr lang="en-US" sz="4900" dirty="0"/>
              <a:t> dose vaccine if needed, and to obtain proof of vaccination.</a:t>
            </a:r>
          </a:p>
          <a:p>
            <a:pPr marL="0" indent="0">
              <a:buNone/>
            </a:pPr>
            <a:endParaRPr lang="en-US" sz="4900" dirty="0"/>
          </a:p>
          <a:p>
            <a:r>
              <a:rPr lang="en-US" sz="4900" dirty="0"/>
              <a:t>VAMS will be used for Phase 1 only.  No information yet on what system will be used in future phases.</a:t>
            </a:r>
          </a:p>
          <a:p>
            <a:endParaRPr lang="en-US" sz="4900" dirty="0"/>
          </a:p>
          <a:p>
            <a:r>
              <a:rPr lang="en-US" sz="4900" dirty="0"/>
              <a:t>What about VAMS enrollment for independent contractors/self-employed/not-affiliated with employer group but which do meet criteria of Phase 1a?  State of CT Department of Health has provided these groups with a separate registration link.</a:t>
            </a:r>
          </a:p>
          <a:p>
            <a:endParaRPr lang="en-US" sz="4900" dirty="0"/>
          </a:p>
          <a:p>
            <a:pPr marL="0" indent="0">
              <a:buNone/>
            </a:pPr>
            <a:endParaRPr lang="en-US" sz="4900" dirty="0"/>
          </a:p>
          <a:p>
            <a:endParaRPr lang="en-US" dirty="0"/>
          </a:p>
        </p:txBody>
      </p:sp>
    </p:spTree>
    <p:extLst>
      <p:ext uri="{BB962C8B-B14F-4D97-AF65-F5344CB8AC3E}">
        <p14:creationId xmlns:p14="http://schemas.microsoft.com/office/powerpoint/2010/main" val="231218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940EE-B2CC-42F7-BABC-EA99FFF462D1}"/>
              </a:ext>
            </a:extLst>
          </p:cNvPr>
          <p:cNvSpPr>
            <a:spLocks noGrp="1"/>
          </p:cNvSpPr>
          <p:nvPr>
            <p:ph type="title"/>
          </p:nvPr>
        </p:nvSpPr>
        <p:spPr>
          <a:xfrm>
            <a:off x="838200" y="365126"/>
            <a:ext cx="10515600" cy="995324"/>
          </a:xfrm>
        </p:spPr>
        <p:txBody>
          <a:bodyPr>
            <a:normAutofit/>
          </a:bodyPr>
          <a:lstStyle/>
          <a:p>
            <a:pPr algn="ctr"/>
            <a:r>
              <a:rPr lang="en-US" sz="3200" b="1" dirty="0"/>
              <a:t>Vaccine Recipients</a:t>
            </a:r>
          </a:p>
        </p:txBody>
      </p:sp>
      <p:sp>
        <p:nvSpPr>
          <p:cNvPr id="3" name="Content Placeholder 2">
            <a:extLst>
              <a:ext uri="{FF2B5EF4-FFF2-40B4-BE49-F238E27FC236}">
                <a16:creationId xmlns:a16="http://schemas.microsoft.com/office/drawing/2014/main" id="{36F9FC81-ACD3-4422-9EAC-79609598E85A}"/>
              </a:ext>
            </a:extLst>
          </p:cNvPr>
          <p:cNvSpPr>
            <a:spLocks noGrp="1"/>
          </p:cNvSpPr>
          <p:nvPr>
            <p:ph idx="1"/>
          </p:nvPr>
        </p:nvSpPr>
        <p:spPr>
          <a:xfrm>
            <a:off x="838200" y="1260088"/>
            <a:ext cx="10515600" cy="5085848"/>
          </a:xfrm>
        </p:spPr>
        <p:txBody>
          <a:bodyPr>
            <a:normAutofit/>
          </a:bodyPr>
          <a:lstStyle/>
          <a:p>
            <a:pPr marL="0" indent="0">
              <a:buNone/>
            </a:pPr>
            <a:endParaRPr lang="en-US" sz="4900" dirty="0"/>
          </a:p>
          <a:p>
            <a:endParaRPr lang="en-US" dirty="0"/>
          </a:p>
        </p:txBody>
      </p:sp>
      <p:sp>
        <p:nvSpPr>
          <p:cNvPr id="4" name="Rectangle 3">
            <a:extLst>
              <a:ext uri="{FF2B5EF4-FFF2-40B4-BE49-F238E27FC236}">
                <a16:creationId xmlns:a16="http://schemas.microsoft.com/office/drawing/2014/main" id="{28D3345B-99F0-4C9F-A5BF-C373E7EBDFE8}"/>
              </a:ext>
            </a:extLst>
          </p:cNvPr>
          <p:cNvSpPr/>
          <p:nvPr/>
        </p:nvSpPr>
        <p:spPr>
          <a:xfrm>
            <a:off x="694944" y="1305342"/>
            <a:ext cx="10360152" cy="4524315"/>
          </a:xfrm>
          <a:prstGeom prst="rect">
            <a:avLst/>
          </a:prstGeom>
        </p:spPr>
        <p:txBody>
          <a:bodyPr wrap="square">
            <a:spAutoFit/>
          </a:bodyPr>
          <a:lstStyle/>
          <a:p>
            <a:pPr marL="342900" indent="-342900">
              <a:buFont typeface="Arial" panose="020B0604020202020204" pitchFamily="34" charset="0"/>
              <a:buChar char="•"/>
            </a:pPr>
            <a:r>
              <a:rPr lang="en-US" sz="2400" dirty="0"/>
              <a:t>For Phase 1a, Town of Wilton has uploaded eligible Police and Fire Department employees to VAMS.  WVAC uploaded its staff to VAMS.</a:t>
            </a:r>
          </a:p>
          <a:p>
            <a:pPr marL="57150" indent="0">
              <a:buNone/>
            </a:pPr>
            <a:endParaRPr lang="en-US" sz="2400" dirty="0"/>
          </a:p>
          <a:p>
            <a:pPr marL="342900" indent="-342900">
              <a:buFont typeface="Arial" panose="020B0604020202020204" pitchFamily="34" charset="0"/>
              <a:buChar char="•"/>
            </a:pPr>
            <a:r>
              <a:rPr lang="en-US" sz="2400" dirty="0"/>
              <a:t>Employees register in VAMS upon receiving activation email and complete demographics and medical history information.</a:t>
            </a:r>
          </a:p>
          <a:p>
            <a:pPr indent="-285750"/>
            <a:endParaRPr lang="en-US" sz="2400" dirty="0"/>
          </a:p>
          <a:p>
            <a:pPr marL="342900" indent="-342900">
              <a:buFont typeface="Arial" panose="020B0604020202020204" pitchFamily="34" charset="0"/>
              <a:buChar char="•"/>
            </a:pPr>
            <a:r>
              <a:rPr lang="en-US" sz="2400" dirty="0"/>
              <a:t>Employees search for vaccination clinics anywhere in CT, schedule a vaccination appointment, cancel/reschedule appointment as needed, schedule 2</a:t>
            </a:r>
            <a:r>
              <a:rPr lang="en-US" sz="2400" baseline="30000" dirty="0"/>
              <a:t>nd</a:t>
            </a:r>
            <a:r>
              <a:rPr lang="en-US" sz="2400" dirty="0"/>
              <a:t> dose appointment (if applicable), and get vaccination certificate. </a:t>
            </a:r>
          </a:p>
          <a:p>
            <a:pPr indent="-285750"/>
            <a:endParaRPr lang="en-US" sz="2400" dirty="0"/>
          </a:p>
          <a:p>
            <a:pPr marL="342900" indent="-342900">
              <a:buFont typeface="Arial" panose="020B0604020202020204" pitchFamily="34" charset="0"/>
              <a:buChar char="•"/>
            </a:pPr>
            <a:r>
              <a:rPr lang="en-US" sz="2400" dirty="0"/>
              <a:t>VAMS offers recipients a comprehensive Vaccine Recipient User Manual and FAQs document.</a:t>
            </a:r>
          </a:p>
        </p:txBody>
      </p:sp>
    </p:spTree>
    <p:extLst>
      <p:ext uri="{BB962C8B-B14F-4D97-AF65-F5344CB8AC3E}">
        <p14:creationId xmlns:p14="http://schemas.microsoft.com/office/powerpoint/2010/main" val="22296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940EE-B2CC-42F7-BABC-EA99FFF462D1}"/>
              </a:ext>
            </a:extLst>
          </p:cNvPr>
          <p:cNvSpPr>
            <a:spLocks noGrp="1"/>
          </p:cNvSpPr>
          <p:nvPr>
            <p:ph type="title"/>
          </p:nvPr>
        </p:nvSpPr>
        <p:spPr>
          <a:xfrm>
            <a:off x="803991" y="119495"/>
            <a:ext cx="10515600" cy="995324"/>
          </a:xfrm>
        </p:spPr>
        <p:txBody>
          <a:bodyPr>
            <a:normAutofit/>
          </a:bodyPr>
          <a:lstStyle/>
          <a:p>
            <a:pPr algn="ctr"/>
            <a:r>
              <a:rPr lang="en-US" sz="3200" b="1" dirty="0"/>
              <a:t>VAMS Process Flow</a:t>
            </a:r>
          </a:p>
        </p:txBody>
      </p:sp>
      <p:sp>
        <p:nvSpPr>
          <p:cNvPr id="3" name="Content Placeholder 2">
            <a:extLst>
              <a:ext uri="{FF2B5EF4-FFF2-40B4-BE49-F238E27FC236}">
                <a16:creationId xmlns:a16="http://schemas.microsoft.com/office/drawing/2014/main" id="{36F9FC81-ACD3-4422-9EAC-79609598E85A}"/>
              </a:ext>
            </a:extLst>
          </p:cNvPr>
          <p:cNvSpPr>
            <a:spLocks noGrp="1"/>
          </p:cNvSpPr>
          <p:nvPr>
            <p:ph idx="1"/>
          </p:nvPr>
        </p:nvSpPr>
        <p:spPr>
          <a:xfrm>
            <a:off x="838200" y="1260088"/>
            <a:ext cx="10515600" cy="5085848"/>
          </a:xfrm>
        </p:spPr>
        <p:txBody>
          <a:bodyPr>
            <a:normAutofit/>
          </a:bodyPr>
          <a:lstStyle/>
          <a:p>
            <a:pPr marL="0" indent="0">
              <a:buNone/>
            </a:pPr>
            <a:endParaRPr lang="en-US" sz="4900" dirty="0"/>
          </a:p>
          <a:p>
            <a:endParaRPr lang="en-US" dirty="0"/>
          </a:p>
        </p:txBody>
      </p:sp>
      <p:graphicFrame>
        <p:nvGraphicFramePr>
          <p:cNvPr id="5" name="Object 4">
            <a:extLst>
              <a:ext uri="{FF2B5EF4-FFF2-40B4-BE49-F238E27FC236}">
                <a16:creationId xmlns:a16="http://schemas.microsoft.com/office/drawing/2014/main" id="{E817D475-683F-4FEB-8384-3EB7327EC522}"/>
              </a:ext>
            </a:extLst>
          </p:cNvPr>
          <p:cNvGraphicFramePr>
            <a:graphicFrameLocks noChangeAspect="1"/>
          </p:cNvGraphicFramePr>
          <p:nvPr>
            <p:extLst>
              <p:ext uri="{D42A27DB-BD31-4B8C-83A1-F6EECF244321}">
                <p14:modId xmlns:p14="http://schemas.microsoft.com/office/powerpoint/2010/main" val="3776817156"/>
              </p:ext>
            </p:extLst>
          </p:nvPr>
        </p:nvGraphicFramePr>
        <p:xfrm>
          <a:off x="749808" y="877825"/>
          <a:ext cx="10623966" cy="5760720"/>
        </p:xfrm>
        <a:graphic>
          <a:graphicData uri="http://schemas.openxmlformats.org/presentationml/2006/ole">
            <mc:AlternateContent xmlns:mc="http://schemas.openxmlformats.org/markup-compatibility/2006">
              <mc:Choice xmlns:v="urn:schemas-microsoft-com:vml" Requires="v">
                <p:oleObj spid="_x0000_s2053" name="Acrobat Document" r:id="rId3" imgW="7543623" imgH="5829300" progId="AcroExch.Document.DC">
                  <p:embed/>
                </p:oleObj>
              </mc:Choice>
              <mc:Fallback>
                <p:oleObj name="Acrobat Document" r:id="rId3" imgW="7543623" imgH="5829300" progId="AcroExch.Document.DC">
                  <p:embed/>
                  <p:pic>
                    <p:nvPicPr>
                      <p:cNvPr id="4" name="Object 3">
                        <a:extLst>
                          <a:ext uri="{FF2B5EF4-FFF2-40B4-BE49-F238E27FC236}">
                            <a16:creationId xmlns:a16="http://schemas.microsoft.com/office/drawing/2014/main" id="{1EF52EC2-0485-4580-8561-A79EF842437D}"/>
                          </a:ext>
                        </a:extLst>
                      </p:cNvPr>
                      <p:cNvPicPr/>
                      <p:nvPr/>
                    </p:nvPicPr>
                    <p:blipFill>
                      <a:blip r:embed="rId4"/>
                      <a:stretch>
                        <a:fillRect/>
                      </a:stretch>
                    </p:blipFill>
                    <p:spPr>
                      <a:xfrm>
                        <a:off x="749808" y="877825"/>
                        <a:ext cx="10623966" cy="5760720"/>
                      </a:xfrm>
                      <a:prstGeom prst="rect">
                        <a:avLst/>
                      </a:prstGeom>
                    </p:spPr>
                  </p:pic>
                </p:oleObj>
              </mc:Fallback>
            </mc:AlternateContent>
          </a:graphicData>
        </a:graphic>
      </p:graphicFrame>
    </p:spTree>
    <p:extLst>
      <p:ext uri="{BB962C8B-B14F-4D97-AF65-F5344CB8AC3E}">
        <p14:creationId xmlns:p14="http://schemas.microsoft.com/office/powerpoint/2010/main" val="712777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938B1-F276-4577-A47A-66824763EF20}"/>
              </a:ext>
            </a:extLst>
          </p:cNvPr>
          <p:cNvSpPr>
            <a:spLocks noGrp="1"/>
          </p:cNvSpPr>
          <p:nvPr>
            <p:ph type="title"/>
          </p:nvPr>
        </p:nvSpPr>
        <p:spPr/>
        <p:txBody>
          <a:bodyPr vert="horz" lIns="121920" tIns="60960" rIns="121920" bIns="60960" rtlCol="0" anchor="b" anchorCtr="0">
            <a:normAutofit/>
          </a:bodyPr>
          <a:lstStyle/>
          <a:p>
            <a:pPr algn="ctr"/>
            <a:r>
              <a:rPr lang="en-US" sz="3200" dirty="0">
                <a:latin typeface="Calibri"/>
                <a:cs typeface="Calibri"/>
              </a:rPr>
              <a:t>These COVID-19 vaccines are mRNA vaccines</a:t>
            </a:r>
          </a:p>
        </p:txBody>
      </p:sp>
      <p:sp>
        <p:nvSpPr>
          <p:cNvPr id="3" name="Text Placeholder 2">
            <a:extLst>
              <a:ext uri="{FF2B5EF4-FFF2-40B4-BE49-F238E27FC236}">
                <a16:creationId xmlns:a16="http://schemas.microsoft.com/office/drawing/2014/main" id="{6A30A37A-BFCF-48B9-8750-B8341780F001}"/>
              </a:ext>
            </a:extLst>
          </p:cNvPr>
          <p:cNvSpPr>
            <a:spLocks noGrp="1"/>
          </p:cNvSpPr>
          <p:nvPr>
            <p:ph type="body" sz="quarter" idx="10"/>
          </p:nvPr>
        </p:nvSpPr>
        <p:spPr>
          <a:xfrm>
            <a:off x="609600" y="1407886"/>
            <a:ext cx="10972800" cy="4592865"/>
          </a:xfrm>
        </p:spPr>
        <p:txBody>
          <a:bodyPr>
            <a:normAutofit lnSpcReduction="10000"/>
          </a:bodyPr>
          <a:lstStyle/>
          <a:p>
            <a:pPr marL="306486" indent="-306486"/>
            <a:r>
              <a:rPr lang="en-US" sz="2400" dirty="0">
                <a:latin typeface="Calibri"/>
                <a:cs typeface="Calibri"/>
              </a:rPr>
              <a:t>mRNA vaccines teach our cells how to make a harmless piece of the “spike protein” for SARS-CoV-2.</a:t>
            </a:r>
          </a:p>
          <a:p>
            <a:pPr lvl="1"/>
            <a:r>
              <a:rPr lang="en-US" sz="2400" dirty="0">
                <a:latin typeface="Calibri"/>
                <a:cs typeface="Calibri"/>
              </a:rPr>
              <a:t>The result is we produce antibodies to protect us from getting infected if the SARS-CoV-2 virus enters our bodies.</a:t>
            </a:r>
          </a:p>
          <a:p>
            <a:pPr lvl="1"/>
            <a:endParaRPr lang="en-US" sz="2400" dirty="0">
              <a:latin typeface="Calibri"/>
              <a:cs typeface="Calibri"/>
            </a:endParaRPr>
          </a:p>
          <a:p>
            <a:pPr marL="306486" indent="-306486"/>
            <a:r>
              <a:rPr lang="en-US" sz="2400" dirty="0">
                <a:latin typeface="Calibri"/>
                <a:cs typeface="Calibri"/>
              </a:rPr>
              <a:t>mRNA vaccines do not use the live virus that causes COVID-19. They </a:t>
            </a:r>
            <a:r>
              <a:rPr lang="en-US" sz="2400" b="1" dirty="0">
                <a:latin typeface="Calibri"/>
                <a:cs typeface="Calibri"/>
              </a:rPr>
              <a:t>CANNOT</a:t>
            </a:r>
            <a:r>
              <a:rPr lang="en-US" sz="2400" dirty="0">
                <a:latin typeface="Calibri"/>
                <a:cs typeface="Calibri"/>
              </a:rPr>
              <a:t> give someone COVID-19.</a:t>
            </a:r>
          </a:p>
          <a:p>
            <a:pPr marL="306486" indent="-306486"/>
            <a:endParaRPr lang="en-US" sz="2400" dirty="0">
              <a:latin typeface="Calibri"/>
              <a:cs typeface="Calibri"/>
            </a:endParaRPr>
          </a:p>
          <a:p>
            <a:pPr marL="306486" indent="-306486"/>
            <a:r>
              <a:rPr lang="en-US" sz="2400" dirty="0">
                <a:latin typeface="Calibri"/>
                <a:cs typeface="Calibri"/>
              </a:rPr>
              <a:t>mRNA vaccines </a:t>
            </a:r>
            <a:r>
              <a:rPr lang="en-US" sz="2400" b="1" dirty="0">
                <a:latin typeface="Calibri"/>
                <a:cs typeface="Calibri"/>
              </a:rPr>
              <a:t>DO NOT</a:t>
            </a:r>
            <a:r>
              <a:rPr lang="en-US" sz="2400" dirty="0">
                <a:latin typeface="Calibri"/>
                <a:cs typeface="Calibri"/>
              </a:rPr>
              <a:t> affect or interact with our DNA in any way.</a:t>
            </a:r>
          </a:p>
          <a:p>
            <a:pPr marL="306486" indent="-306486"/>
            <a:endParaRPr lang="en-US" sz="2400" dirty="0">
              <a:latin typeface="Calibri"/>
              <a:cs typeface="Calibri"/>
            </a:endParaRPr>
          </a:p>
          <a:p>
            <a:pPr marL="306486" indent="-306486"/>
            <a:r>
              <a:rPr lang="en-US" sz="2400" dirty="0">
                <a:latin typeface="Calibri"/>
                <a:cs typeface="Calibri"/>
              </a:rPr>
              <a:t>Will not cause you to test positive on COVID-19 viral tests. May test positive for antibody test.</a:t>
            </a:r>
          </a:p>
          <a:p>
            <a:pPr marL="0" indent="0">
              <a:buNone/>
            </a:pPr>
            <a:endParaRPr lang="en-US" dirty="0"/>
          </a:p>
        </p:txBody>
      </p:sp>
      <p:sp>
        <p:nvSpPr>
          <p:cNvPr id="5" name="TextBox 4">
            <a:extLst>
              <a:ext uri="{FF2B5EF4-FFF2-40B4-BE49-F238E27FC236}">
                <a16:creationId xmlns:a16="http://schemas.microsoft.com/office/drawing/2014/main" id="{49EB25B2-7542-4AA0-8143-CF63050E0D78}"/>
              </a:ext>
            </a:extLst>
          </p:cNvPr>
          <p:cNvSpPr txBox="1"/>
          <p:nvPr/>
        </p:nvSpPr>
        <p:spPr>
          <a:xfrm>
            <a:off x="609600" y="6214543"/>
            <a:ext cx="10607040" cy="328231"/>
          </a:xfrm>
          <a:prstGeom prst="rect">
            <a:avLst/>
          </a:prstGeom>
          <a:noFill/>
        </p:spPr>
        <p:txBody>
          <a:bodyPr wrap="square" lIns="121920" tIns="60960" rIns="121920" bIns="60960" rtlCol="0" anchor="t">
            <a:spAutoFit/>
          </a:bodyPr>
          <a:lstStyle/>
          <a:p>
            <a:r>
              <a:rPr lang="en-US" sz="1333" dirty="0">
                <a:solidFill>
                  <a:srgbClr val="000000"/>
                </a:solidFill>
                <a:latin typeface="Calibri"/>
                <a:cs typeface="Calibri"/>
              </a:rPr>
              <a:t>Source: </a:t>
            </a:r>
            <a:r>
              <a:rPr lang="en-US" sz="1333" dirty="0">
                <a:latin typeface="Myriad Web Pro"/>
                <a:cs typeface="Calibri"/>
                <a:hlinkClick r:id="rId3"/>
              </a:rPr>
              <a:t>Understanding and Explaining mRNA COVID-19 Vaccines | CDC</a:t>
            </a:r>
            <a:endParaRPr lang="en-US" sz="1333" dirty="0">
              <a:solidFill>
                <a:srgbClr val="000000"/>
              </a:solidFill>
              <a:latin typeface="Calibri"/>
              <a:cs typeface="Calibri"/>
            </a:endParaRPr>
          </a:p>
        </p:txBody>
      </p:sp>
    </p:spTree>
    <p:extLst>
      <p:ext uri="{BB962C8B-B14F-4D97-AF65-F5344CB8AC3E}">
        <p14:creationId xmlns:p14="http://schemas.microsoft.com/office/powerpoint/2010/main" val="3571228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17760</TotalTime>
  <Words>1494</Words>
  <Application>Microsoft Office PowerPoint</Application>
  <PresentationFormat>Widescreen</PresentationFormat>
  <Paragraphs>98</Paragraphs>
  <Slides>11</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vt:lpstr>
      <vt:lpstr>Calibri</vt:lpstr>
      <vt:lpstr>Calibri Light</vt:lpstr>
      <vt:lpstr>Karla</vt:lpstr>
      <vt:lpstr>Myriad Web Pro</vt:lpstr>
      <vt:lpstr>Wingdings</vt:lpstr>
      <vt:lpstr>Office Theme</vt:lpstr>
      <vt:lpstr>Acrobat Document</vt:lpstr>
      <vt:lpstr> COVID-19 Vaccine-Phase 1   Vaccine Administration and Management System (VAMS) </vt:lpstr>
      <vt:lpstr> Anticipated Phases -Vaccine Distribution in CT </vt:lpstr>
      <vt:lpstr>Priority Populations </vt:lpstr>
      <vt:lpstr>What is VAMS?</vt:lpstr>
      <vt:lpstr>Why VAMS?</vt:lpstr>
      <vt:lpstr>Who will use VAMS?</vt:lpstr>
      <vt:lpstr>Vaccine Recipients</vt:lpstr>
      <vt:lpstr>VAMS Process Flow</vt:lpstr>
      <vt:lpstr>These COVID-19 vaccines are mRNA vaccines</vt:lpstr>
      <vt:lpstr> COVID-19 mRNA vaccines will not give you COVID-19</vt:lpstr>
      <vt:lpstr>Vaccination is ONE measure to help stop the pandemic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Vaccine Administration and Management System (VAMS)</dc:title>
  <dc:creator>Linda Colangelo</dc:creator>
  <cp:lastModifiedBy>Gioffre, Sarah</cp:lastModifiedBy>
  <cp:revision>110</cp:revision>
  <dcterms:created xsi:type="dcterms:W3CDTF">2020-12-17T20:21:57Z</dcterms:created>
  <dcterms:modified xsi:type="dcterms:W3CDTF">2021-01-02T20:49:36Z</dcterms:modified>
</cp:coreProperties>
</file>